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85" r:id="rId2"/>
    <p:sldId id="459" r:id="rId3"/>
    <p:sldId id="461" r:id="rId4"/>
    <p:sldId id="460" r:id="rId5"/>
    <p:sldId id="462" r:id="rId6"/>
    <p:sldId id="464" r:id="rId7"/>
    <p:sldId id="463" r:id="rId8"/>
    <p:sldId id="483" r:id="rId9"/>
    <p:sldId id="484" r:id="rId10"/>
    <p:sldId id="465" r:id="rId11"/>
    <p:sldId id="468" r:id="rId12"/>
    <p:sldId id="469" r:id="rId13"/>
    <p:sldId id="470" r:id="rId14"/>
    <p:sldId id="476" r:id="rId15"/>
    <p:sldId id="449" r:id="rId16"/>
    <p:sldId id="388" r:id="rId17"/>
    <p:sldId id="456" r:id="rId18"/>
    <p:sldId id="457" r:id="rId19"/>
    <p:sldId id="478" r:id="rId20"/>
    <p:sldId id="479" r:id="rId21"/>
    <p:sldId id="480" r:id="rId22"/>
    <p:sldId id="442" r:id="rId23"/>
    <p:sldId id="443" r:id="rId24"/>
    <p:sldId id="445" r:id="rId25"/>
    <p:sldId id="451" r:id="rId26"/>
    <p:sldId id="446" r:id="rId27"/>
    <p:sldId id="481" r:id="rId28"/>
    <p:sldId id="356" r:id="rId29"/>
    <p:sldId id="482" r:id="rId30"/>
    <p:sldId id="325" r:id="rId31"/>
    <p:sldId id="458" r:id="rId32"/>
    <p:sldId id="419" r:id="rId33"/>
    <p:sldId id="362" r:id="rId34"/>
    <p:sldId id="400" r:id="rId35"/>
    <p:sldId id="401" r:id="rId36"/>
    <p:sldId id="408" r:id="rId37"/>
    <p:sldId id="403" r:id="rId38"/>
  </p:sldIdLst>
  <p:sldSz cx="9144000" cy="6858000" type="screen4x3"/>
  <p:notesSz cx="9872663" cy="67421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600"/>
    <a:srgbClr val="0033CC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1267" autoAdjust="0"/>
  </p:normalViewPr>
  <p:slideViewPr>
    <p:cSldViewPr>
      <p:cViewPr varScale="1">
        <p:scale>
          <a:sx n="99" d="100"/>
          <a:sy n="99" d="100"/>
        </p:scale>
        <p:origin x="32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7301" cy="3382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3037" y="0"/>
            <a:ext cx="4277301" cy="3382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C3A9C3-0922-4362-A86E-28C6FAC6EEF4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03869"/>
            <a:ext cx="4277301" cy="3382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3037" y="6403869"/>
            <a:ext cx="4277301" cy="3382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3A85D-FA46-4D2D-83CF-FDA14E008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810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71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2225" y="0"/>
            <a:ext cx="4278154" cy="3371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55D8A-EC1F-4AB9-B4B6-B487DB267813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04825"/>
            <a:ext cx="3373437" cy="2528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267" y="3202504"/>
            <a:ext cx="7898130" cy="3033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03837"/>
            <a:ext cx="4278154" cy="3371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2225" y="6403837"/>
            <a:ext cx="4278154" cy="3371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6BD6F-05E7-4216-8EF3-CA6B06D937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060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1512AE-8E09-4325-8C0D-5072CB80FED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343210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1512AE-8E09-4325-8C0D-5072CB80FED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088857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1512AE-8E09-4325-8C0D-5072CB80FED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817319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1512AE-8E09-4325-8C0D-5072CB80FED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1812499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1512AE-8E09-4325-8C0D-5072CB80FED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7700508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1512AE-8E09-4325-8C0D-5072CB80FED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907495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1512AE-8E09-4325-8C0D-5072CB80FED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8898371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1512AE-8E09-4325-8C0D-5072CB80FED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6195621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1512AE-8E09-4325-8C0D-5072CB80FED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510687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1512AE-8E09-4325-8C0D-5072CB80FED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0692350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1512AE-8E09-4325-8C0D-5072CB80FED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812115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1512AE-8E09-4325-8C0D-5072CB80FED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1417305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63. Конфликтная комиссия не рассматривает апелляции по вопросам содержания и структуры экзаменационных материалов по учебным предметам, а также по вопросам, связанным с нарушением обучающимся требований настоящего Порядка или неправильного оформления экзаменационной работы.</a:t>
            </a:r>
          </a:p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1512AE-8E09-4325-8C0D-5072CB80FED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1747624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1512AE-8E09-4325-8C0D-5072CB80FED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197689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1512AE-8E09-4325-8C0D-5072CB80FED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6252309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1512AE-8E09-4325-8C0D-5072CB80FED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6588839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1512AE-8E09-4325-8C0D-5072CB80FED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2108281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1512AE-8E09-4325-8C0D-5072CB80FED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068730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1512AE-8E09-4325-8C0D-5072CB80FED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5752864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1512AE-8E09-4325-8C0D-5072CB80FED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225544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1512AE-8E09-4325-8C0D-5072CB80FED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5752864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1512AE-8E09-4325-8C0D-5072CB80FED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200258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1512AE-8E09-4325-8C0D-5072CB80FED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7207520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1512AE-8E09-4325-8C0D-5072CB80FED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7551887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1512AE-8E09-4325-8C0D-5072CB80FED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5752864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1512AE-8E09-4325-8C0D-5072CB80FED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8770939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1512AE-8E09-4325-8C0D-5072CB80FED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6859264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1512AE-8E09-4325-8C0D-5072CB80FED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0890732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1512AE-8E09-4325-8C0D-5072CB80FED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163886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1512AE-8E09-4325-8C0D-5072CB80FED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563140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1512AE-8E09-4325-8C0D-5072CB80FED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888068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1512AE-8E09-4325-8C0D-5072CB80FED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85399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1512AE-8E09-4325-8C0D-5072CB80FED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839151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1512AE-8E09-4325-8C0D-5072CB80FED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375600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1512AE-8E09-4325-8C0D-5072CB80FED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558101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5FE64-85C9-47F3-9589-AD465AC92174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C3C07-52E8-4B0F-8D3B-20337C985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5FE64-85C9-47F3-9589-AD465AC92174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C3C07-52E8-4B0F-8D3B-20337C985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5FE64-85C9-47F3-9589-AD465AC92174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C3C07-52E8-4B0F-8D3B-20337C985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5FE64-85C9-47F3-9589-AD465AC92174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C3C07-52E8-4B0F-8D3B-20337C985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5FE64-85C9-47F3-9589-AD465AC92174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C3C07-52E8-4B0F-8D3B-20337C985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5FE64-85C9-47F3-9589-AD465AC92174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C3C07-52E8-4B0F-8D3B-20337C985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5FE64-85C9-47F3-9589-AD465AC92174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C3C07-52E8-4B0F-8D3B-20337C985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5FE64-85C9-47F3-9589-AD465AC92174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C3C07-52E8-4B0F-8D3B-20337C985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5FE64-85C9-47F3-9589-AD465AC92174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C3C07-52E8-4B0F-8D3B-20337C985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5FE64-85C9-47F3-9589-AD465AC92174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C3C07-52E8-4B0F-8D3B-20337C985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5FE64-85C9-47F3-9589-AD465AC92174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C3C07-52E8-4B0F-8D3B-20337C985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5FE64-85C9-47F3-9589-AD465AC92174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C3C07-52E8-4B0F-8D3B-20337C985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8F048C0FC5EB23FB8AA655FD39AC114E8089C0ED5F75BF3F92E2726D9E5F9FCCD1F9D2E3FDD8646FE9bCH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04414" y="153565"/>
            <a:ext cx="7286676" cy="1143000"/>
          </a:xfrm>
          <a:solidFill>
            <a:srgbClr val="92D050"/>
          </a:solidFill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rtlCol="0">
            <a:noAutofit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Администрация городского округа Сухой Лог</a:t>
            </a:r>
            <a:b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Управление образования Администрации городского округа Сухой Лог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643063"/>
            <a:ext cx="571500" cy="2143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14375" y="1643063"/>
            <a:ext cx="8429625" cy="21431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9" name="Picture 6" descr="̍傎眝˸⸸퐰紴̍嫰̍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14309" y="105216"/>
            <a:ext cx="1000132" cy="1252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463880" y="5439049"/>
            <a:ext cx="75272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Начальник Управления образования </a:t>
            </a:r>
          </a:p>
          <a:p>
            <a:pPr algn="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Администрации городского округа Сухой Лог </a:t>
            </a:r>
          </a:p>
          <a:p>
            <a:pPr algn="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Юлия Сергеевна Берсенева 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Рисунок 9" descr="http://img-fotki.yandex.ru/get/5812/119528728.cc8/0_a1349_73cd9ad2_XL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09" y="2113396"/>
            <a:ext cx="2053435" cy="20356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14309" y="2113397"/>
            <a:ext cx="8731923" cy="3424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Сентябрь 2016</a:t>
            </a:r>
            <a:endParaRPr lang="ru-RU" sz="10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pPr algn="ctr"/>
            <a:endParaRPr lang="ru-RU" sz="105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b="1" dirty="0"/>
              <a:t>		</a:t>
            </a:r>
            <a:r>
              <a:rPr lang="ru-RU" b="1" dirty="0" smtClean="0"/>
              <a:t>        </a:t>
            </a:r>
            <a:r>
              <a:rPr lang="ru-RU" sz="2800" b="1" dirty="0" smtClean="0">
                <a:latin typeface="Arial Black" panose="020B0A04020102020204" pitchFamily="34" charset="0"/>
              </a:rPr>
              <a:t>Муниципальное </a:t>
            </a:r>
          </a:p>
          <a:p>
            <a:pPr algn="ctr"/>
            <a:r>
              <a:rPr lang="ru-RU" sz="2800" b="1" dirty="0">
                <a:latin typeface="Arial Black" panose="020B0A04020102020204" pitchFamily="34" charset="0"/>
              </a:rPr>
              <a:t> </a:t>
            </a:r>
            <a:r>
              <a:rPr lang="ru-RU" sz="2800" b="1" dirty="0" smtClean="0">
                <a:latin typeface="Arial Black" panose="020B0A04020102020204" pitchFamily="34" charset="0"/>
              </a:rPr>
              <a:t>              родительское </a:t>
            </a:r>
            <a:r>
              <a:rPr lang="ru-RU" sz="2800" b="1" dirty="0">
                <a:latin typeface="Arial Black" panose="020B0A04020102020204" pitchFamily="34" charset="0"/>
              </a:rPr>
              <a:t>собрание </a:t>
            </a:r>
            <a:endParaRPr lang="ru-RU" sz="2800" b="1" dirty="0" smtClean="0">
              <a:latin typeface="Arial Black" panose="020B0A04020102020204" pitchFamily="34" charset="0"/>
            </a:endParaRPr>
          </a:p>
          <a:p>
            <a:pPr algn="ctr"/>
            <a:endParaRPr lang="ru-RU" sz="2800" b="1" dirty="0" smtClean="0">
              <a:latin typeface="Arial Black" panose="020B0A04020102020204" pitchFamily="34" charset="0"/>
            </a:endParaRPr>
          </a:p>
          <a:p>
            <a:pPr algn="just"/>
            <a:r>
              <a:rPr lang="ru-RU" sz="2800" b="1" dirty="0">
                <a:latin typeface="Arial Black" panose="020B0A04020102020204" pitchFamily="34" charset="0"/>
              </a:rPr>
              <a:t>	</a:t>
            </a:r>
            <a:r>
              <a:rPr lang="ru-RU" sz="2800" dirty="0">
                <a:latin typeface="Arial Black" panose="020B0A04020102020204" pitchFamily="34" charset="0"/>
              </a:rPr>
              <a:t>«О подготовке и проведении государственной итоговой </a:t>
            </a:r>
            <a:r>
              <a:rPr lang="ru-RU" sz="2800" dirty="0" smtClean="0">
                <a:latin typeface="Arial Black" panose="020B0A04020102020204" pitchFamily="34" charset="0"/>
              </a:rPr>
              <a:t>аттестации учащихся </a:t>
            </a:r>
            <a:r>
              <a:rPr lang="ru-RU" sz="2800" dirty="0">
                <a:latin typeface="Arial Black" panose="020B0A04020102020204" pitchFamily="34" charset="0"/>
              </a:rPr>
              <a:t>9 классов в </a:t>
            </a:r>
            <a:r>
              <a:rPr lang="ru-RU" sz="2800" dirty="0" smtClean="0">
                <a:latin typeface="Arial Black" panose="020B0A04020102020204" pitchFamily="34" charset="0"/>
              </a:rPr>
              <a:t>2016–2017 </a:t>
            </a:r>
            <a:r>
              <a:rPr lang="ru-RU" sz="2800" dirty="0">
                <a:latin typeface="Arial Black" panose="020B0A04020102020204" pitchFamily="34" charset="0"/>
              </a:rPr>
              <a:t>учебном году»</a:t>
            </a:r>
          </a:p>
        </p:txBody>
      </p:sp>
    </p:spTree>
    <p:extLst>
      <p:ext uri="{BB962C8B-B14F-4D97-AF65-F5344CB8AC3E}">
        <p14:creationId xmlns:p14="http://schemas.microsoft.com/office/powerpoint/2010/main" val="326322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1643063"/>
            <a:ext cx="571500" cy="2143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14375" y="1643063"/>
            <a:ext cx="8429625" cy="21431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14282" y="1579335"/>
            <a:ext cx="8822214" cy="5109091"/>
          </a:xfrm>
          <a:prstGeom prst="rect">
            <a:avLst/>
          </a:prstGeom>
          <a:noFill/>
          <a:ln w="9525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</a:t>
            </a:r>
          </a:p>
          <a:p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3000" dirty="0" smtClean="0">
                <a:latin typeface="Arial Black" panose="020B0A04020102020204" pitchFamily="34" charset="0"/>
              </a:rPr>
              <a:t>Выпускники </a:t>
            </a:r>
            <a:r>
              <a:rPr lang="ru-RU" sz="3000" dirty="0">
                <a:latin typeface="Arial Black" panose="020B0A04020102020204" pitchFamily="34" charset="0"/>
              </a:rPr>
              <a:t>9 </a:t>
            </a:r>
            <a:r>
              <a:rPr lang="ru-RU" sz="3000" dirty="0" smtClean="0">
                <a:latin typeface="Arial Black" panose="020B0A04020102020204" pitchFamily="34" charset="0"/>
              </a:rPr>
              <a:t>классов с </a:t>
            </a:r>
            <a:r>
              <a:rPr lang="ru-RU" sz="3200" dirty="0" smtClean="0">
                <a:latin typeface="Arial Black" panose="020B0A04020102020204" pitchFamily="34" charset="0"/>
              </a:rPr>
              <a:t>ограниченными </a:t>
            </a:r>
            <a:r>
              <a:rPr lang="ru-RU" sz="3200" dirty="0">
                <a:latin typeface="Arial Black" panose="020B0A04020102020204" pitchFamily="34" charset="0"/>
              </a:rPr>
              <a:t>возможностями </a:t>
            </a:r>
            <a:r>
              <a:rPr lang="ru-RU" sz="3200" dirty="0" smtClean="0">
                <a:latin typeface="Arial Black" panose="020B0A04020102020204" pitchFamily="34" charset="0"/>
              </a:rPr>
              <a:t>здоровья (ОВЗ), дети-инвалиды </a:t>
            </a:r>
            <a:r>
              <a:rPr lang="ru-RU" sz="3200" dirty="0">
                <a:latin typeface="Arial Black" panose="020B0A04020102020204" pitchFamily="34" charset="0"/>
              </a:rPr>
              <a:t>и </a:t>
            </a:r>
            <a:r>
              <a:rPr lang="ru-RU" sz="3200" dirty="0" smtClean="0">
                <a:latin typeface="Arial Black" panose="020B0A04020102020204" pitchFamily="34" charset="0"/>
              </a:rPr>
              <a:t>инвалиды, по желанию могут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сократить</a:t>
            </a:r>
            <a:r>
              <a:rPr lang="ru-RU" sz="3200" dirty="0" smtClean="0">
                <a:latin typeface="Arial Black" panose="020B0A04020102020204" pitchFamily="34" charset="0"/>
              </a:rPr>
              <a:t> количество </a:t>
            </a:r>
            <a:r>
              <a:rPr lang="ru-RU" sz="3200" dirty="0">
                <a:latin typeface="Arial Black" panose="020B0A04020102020204" pitchFamily="34" charset="0"/>
              </a:rPr>
              <a:t>сдаваемых экзаменов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до двух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обязательных экзаменов по русскому языку и математике</a:t>
            </a:r>
            <a:r>
              <a:rPr lang="ru-RU" sz="3200" dirty="0">
                <a:latin typeface="Arial Black" panose="020B0A04020102020204" pitchFamily="34" charset="0"/>
              </a:rPr>
              <a:t>.</a:t>
            </a:r>
          </a:p>
          <a:p>
            <a:pPr algn="just"/>
            <a:endParaRPr lang="ru-RU" sz="3200" b="1" dirty="0" smtClean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21488" y="210989"/>
            <a:ext cx="8147570" cy="1143000"/>
          </a:xfrm>
          <a:solidFill>
            <a:srgbClr val="92D050"/>
          </a:solidFill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ГВЭ для детей с ОВЗ</a:t>
            </a:r>
            <a:b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в 2017 году: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9" name="Рисунок 8" descr="http://img-fotki.yandex.ru/get/5812/119528728.cc8/0_a1349_73cd9ad2_X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4" y="0"/>
            <a:ext cx="1285875" cy="1285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OffAxis1Right"/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8966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691680" y="214290"/>
            <a:ext cx="6995120" cy="1143000"/>
          </a:xfrm>
          <a:solidFill>
            <a:srgbClr val="92D050"/>
          </a:solidFill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Выпускник 2017 года: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643063"/>
            <a:ext cx="571500" cy="2143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14375" y="1643063"/>
            <a:ext cx="8429625" cy="21431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14282" y="3472161"/>
            <a:ext cx="857256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ru-RU" sz="3200" dirty="0" smtClean="0">
              <a:latin typeface="Arial Black" pitchFamily="34" charset="0"/>
            </a:endParaRPr>
          </a:p>
          <a:p>
            <a:pPr algn="r"/>
            <a:endParaRPr lang="ru-RU" sz="4800" b="1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285750" y="1857375"/>
            <a:ext cx="8712968" cy="4750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Предметы </a:t>
            </a:r>
            <a:r>
              <a:rPr lang="ru-RU" sz="23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выбору</a:t>
            </a:r>
            <a:r>
              <a:rPr lang="ru-RU" sz="23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smtClean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определяет самостоятельно.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Заявление</a:t>
            </a:r>
            <a:r>
              <a:rPr lang="ru-RU" sz="2300" dirty="0" smtClean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выборе предметов, подписанное родителями (законными представителями), </a:t>
            </a:r>
            <a:r>
              <a:rPr lang="ru-RU" sz="2300" dirty="0" smtClean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подаёт </a:t>
            </a:r>
            <a:r>
              <a:rPr lang="ru-RU" sz="23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самостоятельно, </a:t>
            </a:r>
            <a:r>
              <a:rPr lang="ru-RU" sz="23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позднее </a:t>
            </a:r>
            <a:r>
              <a:rPr lang="ru-RU" sz="2300" u="sng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марта </a:t>
            </a:r>
            <a:r>
              <a:rPr lang="ru-RU" sz="2300" u="sng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2017 года.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	При подаче заявления на сдачу экзаменов в 2017 году перечень и количество  сдаваемых предметов определяет </a:t>
            </a:r>
            <a:r>
              <a:rPr lang="ru-RU" sz="2400" u="sng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ЗАРАНЕЕ.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200" u="sng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u="sng" dirty="0" smtClean="0">
                <a:solidFill>
                  <a:srgbClr val="C00000"/>
                </a:solidFill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Уважаемые родители, Ваша помощь в ОСОЗНАННОМ выборе предметов для ГИА по выбору Вашему ребенку необходима!</a:t>
            </a:r>
            <a:endParaRPr lang="ru-RU" sz="2000" u="sng" dirty="0">
              <a:solidFill>
                <a:srgbClr val="C00000"/>
              </a:solidFill>
              <a:effectLst/>
              <a:latin typeface="Arial Black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http://img-fotki.yandex.ru/get/5812/119528728.cc8/0_a1349_73cd9ad2_X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14290"/>
            <a:ext cx="1285875" cy="1285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OffAxis1Right"/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9078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59632" y="214290"/>
            <a:ext cx="7560840" cy="1143000"/>
          </a:xfrm>
          <a:solidFill>
            <a:srgbClr val="92D050"/>
          </a:solidFill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rtlCol="0"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ГИА в 2017 году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643063"/>
            <a:ext cx="571500" cy="2143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14375" y="1643063"/>
            <a:ext cx="8429625" cy="21431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10" name="Рисунок 9" descr="http://img-fotki.yandex.ru/get/5812/119528728.cc8/0_a1349_73cd9ad2_X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1285875" cy="1285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117848" y="1691506"/>
            <a:ext cx="8568952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0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Заявление подается до 1 марта 2017 года!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После этого срока изменить состав и количество предметов будет </a:t>
            </a:r>
            <a:r>
              <a:rPr kumimoji="0" lang="ru-RU" sz="26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НЕВОЗМОЖНО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750" dirty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Изменить, дополнить перечень предметов в заявлении возможно лишь только по уважительным причинам: болезнь, или иные причины, подтвержденные документами. </a:t>
            </a:r>
            <a:r>
              <a:rPr lang="ru-RU" sz="2600" dirty="0" smtClean="0">
                <a:latin typeface="Arial Black" panose="020B0A04020102020204" pitchFamily="34" charset="0"/>
              </a:rPr>
              <a:t>	Такое </a:t>
            </a:r>
            <a:r>
              <a:rPr lang="ru-RU" sz="2600" dirty="0">
                <a:latin typeface="Arial Black" panose="020B0A04020102020204" pitchFamily="34" charset="0"/>
              </a:rPr>
              <a:t>заявление подается не позднее, чем </a:t>
            </a:r>
            <a:r>
              <a:rPr lang="ru-RU" sz="2600" dirty="0">
                <a:solidFill>
                  <a:srgbClr val="FF0000"/>
                </a:solidFill>
                <a:latin typeface="Arial Black" panose="020B0A04020102020204" pitchFamily="34" charset="0"/>
              </a:rPr>
              <a:t>за </a:t>
            </a:r>
            <a:r>
              <a:rPr lang="ru-RU" sz="2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 недели </a:t>
            </a:r>
            <a:r>
              <a:rPr lang="ru-RU" sz="2600" dirty="0">
                <a:latin typeface="Arial Black" panose="020B0A04020102020204" pitchFamily="34" charset="0"/>
              </a:rPr>
              <a:t>до начала соответствующих </a:t>
            </a:r>
            <a:r>
              <a:rPr lang="ru-RU" sz="2600" dirty="0" smtClean="0">
                <a:latin typeface="Arial Black" panose="020B0A04020102020204" pitchFamily="34" charset="0"/>
              </a:rPr>
              <a:t>экзаменов.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91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59632" y="214290"/>
            <a:ext cx="7560840" cy="1143000"/>
          </a:xfrm>
          <a:solidFill>
            <a:srgbClr val="92D050"/>
          </a:solidFill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rtlCol="0"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ГИА для выпускников с ОВЗ</a:t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в 2017 году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643063"/>
            <a:ext cx="571500" cy="2143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14375" y="1643063"/>
            <a:ext cx="8429625" cy="21431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10" name="Рисунок 9" descr="http://img-fotki.yandex.ru/get/5812/119528728.cc8/0_a1349_73cd9ad2_X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1285875" cy="1285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176144" y="1802386"/>
            <a:ext cx="8507288" cy="460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Заявление подается до 1 марта 2017 года!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7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latin typeface="Arial Black" panose="020B0A04020102020204" pitchFamily="34" charset="0"/>
              </a:rPr>
              <a:t>Обучающиеся с ограниченными возможностями </a:t>
            </a:r>
            <a:r>
              <a:rPr lang="ru-RU" sz="2400" dirty="0" smtClean="0">
                <a:latin typeface="Arial Black" panose="020B0A04020102020204" pitchFamily="34" charset="0"/>
              </a:rPr>
              <a:t>здоровья, выбирающие ГИА в форме ГВЭ, при </a:t>
            </a:r>
            <a:r>
              <a:rPr lang="ru-RU" sz="2400" dirty="0">
                <a:latin typeface="Arial Black" panose="020B0A04020102020204" pitchFamily="34" charset="0"/>
              </a:rPr>
              <a:t>подаче заявления </a:t>
            </a:r>
            <a:r>
              <a:rPr lang="ru-RU" sz="2400" dirty="0" smtClean="0">
                <a:latin typeface="Arial Black" panose="020B0A04020102020204" pitchFamily="34" charset="0"/>
              </a:rPr>
              <a:t>представляют копию </a:t>
            </a:r>
            <a:r>
              <a:rPr lang="ru-RU" sz="2400" u="sng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рекомендаций психолого-медико-педагогической </a:t>
            </a:r>
            <a:r>
              <a:rPr lang="ru-RU" sz="2400" u="sng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комиссии</a:t>
            </a:r>
            <a:r>
              <a:rPr lang="ru-RU" sz="2400" dirty="0" smtClean="0">
                <a:latin typeface="Arial Black" panose="020B0A04020102020204" pitchFamily="34" charset="0"/>
              </a:rPr>
              <a:t>. 	Обучающиеся </a:t>
            </a:r>
            <a:r>
              <a:rPr lang="ru-RU" sz="2400" dirty="0">
                <a:latin typeface="Arial Black" panose="020B0A04020102020204" pitchFamily="34" charset="0"/>
              </a:rPr>
              <a:t>дети-инвалиды и инвалиды </a:t>
            </a:r>
            <a:r>
              <a:rPr lang="ru-RU" sz="2400" dirty="0" smtClean="0">
                <a:latin typeface="Arial Black" panose="020B0A04020102020204" pitchFamily="34" charset="0"/>
              </a:rPr>
              <a:t>- </a:t>
            </a:r>
            <a:r>
              <a:rPr lang="ru-RU" sz="2400" dirty="0">
                <a:latin typeface="Arial Black" panose="020B0A04020102020204" pitchFamily="34" charset="0"/>
              </a:rPr>
              <a:t>оригинал или заверенную в установленном порядке копию </a:t>
            </a:r>
            <a:r>
              <a:rPr lang="ru-RU" sz="2400" u="sng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справки, подтверждающей факт установления инвалидности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, выданной федеральным государственным учреждением медико-социальной экспертизы</a:t>
            </a:r>
            <a:r>
              <a:rPr lang="ru-RU" sz="2400" dirty="0" smtClean="0">
                <a:latin typeface="Arial Black" panose="020B0A04020102020204" pitchFamily="34" charset="0"/>
              </a:rPr>
              <a:t>.</a:t>
            </a:r>
            <a:endParaRPr lang="ru-RU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93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75656" y="269024"/>
            <a:ext cx="7488832" cy="1143000"/>
          </a:xfrm>
          <a:solidFill>
            <a:srgbClr val="92D050"/>
          </a:solidFill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rtlCol="0">
            <a:no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ГИА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9 в 2017 году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проводится</a:t>
            </a:r>
            <a:r>
              <a:rPr lang="ru-RU" sz="2800" dirty="0" smtClean="0">
                <a:latin typeface="Arial Black" panose="020B0A04020102020204" pitchFamily="34" charset="0"/>
              </a:rPr>
              <a:t> в </a:t>
            </a:r>
            <a:r>
              <a:rPr lang="ru-RU" sz="2800" dirty="0" smtClean="0">
                <a:latin typeface="Arial Black" panose="020B0A04020102020204" pitchFamily="34" charset="0"/>
              </a:rPr>
              <a:t>ППЭ:</a:t>
            </a:r>
            <a:r>
              <a:rPr lang="ru-RU" sz="28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643063"/>
            <a:ext cx="571500" cy="2143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14375" y="1643063"/>
            <a:ext cx="8429625" cy="21431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509208"/>
              </p:ext>
            </p:extLst>
          </p:nvPr>
        </p:nvGraphicFramePr>
        <p:xfrm>
          <a:off x="71438" y="1988841"/>
          <a:ext cx="8965058" cy="472560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722017"/>
                <a:gridCol w="1985550"/>
                <a:gridCol w="3789395"/>
                <a:gridCol w="2468096"/>
              </a:tblGrid>
              <a:tr h="28824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ППЭ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205" marR="582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Школы,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 выпускники которых будут сдавать ГИА в ППЭ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205" marR="582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Информация о школе: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58205" marR="582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58205" marR="582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183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05" marR="582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05" marR="582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руководитель 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школы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205" marR="582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телефон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205" marR="582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3272">
                <a:tc rowSpan="4">
                  <a:txBody>
                    <a:bodyPr/>
                    <a:lstStyle/>
                    <a:p>
                      <a:pPr algn="ctr"/>
                      <a:endParaRPr lang="ru-RU" sz="15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6302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СОШ № 4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Казанцева Елена 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Сергеевна,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34373 </a:t>
                      </a: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91-2-67</a:t>
                      </a:r>
                      <a:endParaRPr lang="ru-RU" sz="15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256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СОШ №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Ситникова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Ульяна 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Николаевна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34373 </a:t>
                      </a: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4-31-06</a:t>
                      </a:r>
                      <a:endParaRPr lang="ru-RU" sz="15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908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СОШ № 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Просвирякова Ольга 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Анатольевна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34373 99 2-45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48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ООШ № 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Кочнева Татьяна 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Николаевна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34373 97-2-47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3272">
                <a:tc rowSpan="5"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6303</a:t>
                      </a:r>
                      <a:endParaRPr lang="ru-RU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СОШ № 3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Костицин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Андрей Сергеевич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34373 93-2-34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53272">
                <a:tc vMerge="1">
                  <a:txBody>
                    <a:bodyPr/>
                    <a:lstStyle/>
                    <a:p>
                      <a:pPr algn="ctr"/>
                      <a:endParaRPr lang="ru-RU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СОШ № 5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Попова</a:t>
                      </a: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Ирина Геннадьевна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34373 </a:t>
                      </a: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4-54-28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522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ЗСОШ № 8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Паклин Алексей Владимирович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34373 </a:t>
                      </a: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62-2-46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256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ООШ № 9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Прошкина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Наталья Евгеньевна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34373 </a:t>
                      </a: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96-2-33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48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Лицей № 17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Дзюбин Вадим Викторович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34373 </a:t>
                      </a: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4-36-31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256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6304</a:t>
                      </a:r>
                      <a:endParaRPr lang="ru-RU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СОШ № 2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Засорин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Денис Александрович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34373 </a:t>
                      </a: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4-37-18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8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СОШ № 7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Свалова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Ирина Валентиновна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34373 </a:t>
                      </a: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4-39-25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8487"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6305</a:t>
                      </a:r>
                      <a:endParaRPr lang="ru-RU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Гимназия № 1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Аладина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Ирина Александровна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34373 </a:t>
                      </a: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4-36-55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532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ВСОШ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Вагина Алла Ильинична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34373 4-34-79</a:t>
                      </a:r>
                      <a:endParaRPr lang="ru-RU" sz="15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13" name="Рисунок 12" descr="http://img-fotki.yandex.ru/get/5812/119528728.cc8/0_a1349_73cd9ad2_X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" y="126149"/>
            <a:ext cx="1285875" cy="1285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OffAxis1Right"/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4478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75656" y="269024"/>
            <a:ext cx="7488832" cy="1143000"/>
          </a:xfrm>
          <a:solidFill>
            <a:srgbClr val="92D050"/>
          </a:solidFill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rtlCol="0"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Обеспечивают проведение ГИА в ППЭ:</a:t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643063"/>
            <a:ext cx="571500" cy="2143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14375" y="1643063"/>
            <a:ext cx="8429625" cy="21431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57376"/>
            <a:ext cx="8784976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 школы, на базе которой расположен ППЭ;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 </a:t>
            </a:r>
            <a:r>
              <a:rPr lang="ru-RU" sz="20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ППЭ;</a:t>
            </a:r>
            <a:endParaRPr lang="ru-RU" sz="20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члены </a:t>
            </a:r>
            <a:r>
              <a:rPr lang="ru-RU" sz="20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ГЭК;</a:t>
            </a:r>
            <a:endParaRPr lang="ru-RU" sz="20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технический </a:t>
            </a:r>
            <a:r>
              <a:rPr lang="ru-RU" sz="20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специалист;</a:t>
            </a:r>
            <a:endParaRPr lang="ru-RU" sz="20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организаторы </a:t>
            </a:r>
            <a:r>
              <a:rPr lang="ru-RU" sz="2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аудитории;</a:t>
            </a:r>
            <a:endParaRPr lang="ru-RU" sz="20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организаторы </a:t>
            </a:r>
            <a:r>
              <a:rPr lang="ru-RU" sz="2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 </a:t>
            </a:r>
            <a:r>
              <a:rPr lang="ru-RU" sz="20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аудитории;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сотрудники</a:t>
            </a:r>
            <a:r>
              <a:rPr lang="ru-RU" sz="20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осуществляющие охрану правопорядка;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специалист </a:t>
            </a:r>
            <a:r>
              <a:rPr lang="ru-RU" sz="20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проведению инструктажа и обеспечению лабораторных работ;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эксперты</a:t>
            </a:r>
            <a:r>
              <a:rPr lang="ru-RU" sz="20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оценивающие проведение лабораторных работ по химии;</a:t>
            </a:r>
            <a:endParaRPr lang="ru-RU" sz="20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медработник</a:t>
            </a:r>
            <a:r>
              <a:rPr lang="ru-RU" sz="20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Рисунок 9" descr="http://img-fotki.yandex.ru/get/5812/119528728.cc8/0_a1349_73cd9ad2_X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14290"/>
            <a:ext cx="1285875" cy="1285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OffAxis1Right"/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8054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00067" y="219575"/>
            <a:ext cx="7918774" cy="1143000"/>
          </a:xfrm>
          <a:solidFill>
            <a:srgbClr val="92D050"/>
          </a:solidFill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36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ГИА (ОГЭ, ГВЭ):</a:t>
            </a:r>
            <a:b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</a:b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643063"/>
            <a:ext cx="571500" cy="2143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14375" y="1643063"/>
            <a:ext cx="8429625" cy="21431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9625" y="2144036"/>
            <a:ext cx="8928992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000" b="1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2800" b="1" dirty="0" smtClean="0">
                <a:latin typeface="Arial Black" panose="020B0A04020102020204" pitchFamily="34" charset="0"/>
                <a:cs typeface="Arial" pitchFamily="34" charset="0"/>
              </a:rPr>
              <a:t>Н</a:t>
            </a:r>
            <a:r>
              <a:rPr lang="ru-RU" sz="2800" dirty="0" smtClean="0">
                <a:latin typeface="Arial Black" panose="020B0A04020102020204" pitchFamily="34" charset="0"/>
              </a:rPr>
              <a:t>ачинается </a:t>
            </a:r>
            <a:r>
              <a:rPr lang="ru-RU" sz="2800" dirty="0">
                <a:latin typeface="Arial Black" panose="020B0A04020102020204" pitchFamily="34" charset="0"/>
              </a:rPr>
              <a:t>в 10:00 по местному </a:t>
            </a:r>
            <a:r>
              <a:rPr lang="ru-RU" sz="2800" dirty="0" smtClean="0">
                <a:latin typeface="Arial Black" panose="020B0A04020102020204" pitchFamily="34" charset="0"/>
              </a:rPr>
              <a:t>времени.</a:t>
            </a:r>
          </a:p>
          <a:p>
            <a:pPr algn="just"/>
            <a:r>
              <a:rPr lang="ru-RU" sz="2800" dirty="0" smtClean="0">
                <a:latin typeface="Arial Black" panose="020B0A04020102020204" pitchFamily="34" charset="0"/>
              </a:rPr>
              <a:t>	По </a:t>
            </a:r>
            <a:r>
              <a:rPr lang="ru-RU" sz="2800" dirty="0">
                <a:latin typeface="Arial Black" panose="020B0A04020102020204" pitchFamily="34" charset="0"/>
              </a:rPr>
              <a:t>каждому учебному предмету устанавливается продолжительность проведения экзаменов</a:t>
            </a:r>
            <a:r>
              <a:rPr lang="ru-RU" sz="2800" dirty="0" smtClean="0">
                <a:latin typeface="Arial Black" panose="020B0A04020102020204" pitchFamily="34" charset="0"/>
              </a:rPr>
              <a:t>.</a:t>
            </a:r>
          </a:p>
          <a:p>
            <a:pPr algn="just"/>
            <a:r>
              <a:rPr lang="ru-RU" sz="2800" dirty="0" smtClean="0">
                <a:latin typeface="Arial Black" panose="020B0A04020102020204" pitchFamily="34" charset="0"/>
              </a:rPr>
              <a:t>	ГИА </a:t>
            </a:r>
            <a:r>
              <a:rPr lang="ru-RU" sz="2800" dirty="0">
                <a:latin typeface="Arial Black" panose="020B0A04020102020204" pitchFamily="34" charset="0"/>
              </a:rPr>
              <a:t>проводится письменно на русском языке (за исключением иностранных языков). </a:t>
            </a:r>
            <a:endParaRPr lang="ru-RU" sz="2800" dirty="0" smtClean="0">
              <a:latin typeface="Arial Black" panose="020B0A04020102020204" pitchFamily="34" charset="0"/>
            </a:endParaRPr>
          </a:p>
          <a:p>
            <a:pPr algn="just"/>
            <a:r>
              <a:rPr lang="ru-RU" sz="2800" dirty="0" smtClean="0">
                <a:latin typeface="Arial Black" panose="020B0A04020102020204" pitchFamily="34" charset="0"/>
              </a:rPr>
              <a:t>	Существуют единые </a:t>
            </a:r>
            <a:r>
              <a:rPr lang="ru-RU" sz="2800" dirty="0">
                <a:latin typeface="Arial Black" panose="020B0A04020102020204" pitchFamily="34" charset="0"/>
              </a:rPr>
              <a:t>правила проведения </a:t>
            </a:r>
            <a:r>
              <a:rPr lang="ru-RU" sz="2800" dirty="0" smtClean="0">
                <a:latin typeface="Arial Black" panose="020B0A04020102020204" pitchFamily="34" charset="0"/>
              </a:rPr>
              <a:t>ГИА в </a:t>
            </a:r>
            <a:r>
              <a:rPr lang="ru-RU" sz="2800" dirty="0">
                <a:latin typeface="Arial Black" panose="020B0A04020102020204" pitchFamily="34" charset="0"/>
              </a:rPr>
              <a:t>пунктах </a:t>
            </a:r>
            <a:r>
              <a:rPr lang="ru-RU" sz="2800" dirty="0" smtClean="0">
                <a:latin typeface="Arial Black" panose="020B0A04020102020204" pitchFamily="34" charset="0"/>
              </a:rPr>
              <a:t>тестирования. </a:t>
            </a:r>
            <a:endParaRPr lang="ru-RU" sz="2800" dirty="0">
              <a:latin typeface="Arial Black" panose="020B0A04020102020204" pitchFamily="34" charset="0"/>
            </a:endParaRPr>
          </a:p>
          <a:p>
            <a:pPr algn="just"/>
            <a:endParaRPr lang="ru-RU" sz="4800" b="1" dirty="0" smtClean="0"/>
          </a:p>
        </p:txBody>
      </p:sp>
      <p:pic>
        <p:nvPicPr>
          <p:cNvPr id="9" name="Рисунок 8" descr="http://img-fotki.yandex.ru/get/5812/119528728.cc8/0_a1349_73cd9ad2_X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14290"/>
            <a:ext cx="1285875" cy="1285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OffAxis1Right"/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7913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75656" y="214290"/>
            <a:ext cx="7560840" cy="1143000"/>
          </a:xfrm>
          <a:solidFill>
            <a:srgbClr val="92D050"/>
          </a:solidFill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rtlCol="0">
            <a:noAutofit/>
          </a:bodyPr>
          <a:lstStyle/>
          <a:p>
            <a:r>
              <a:rPr lang="ru-RU" sz="3600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Используемые на ОГЭ (ГВЭ) средства:</a:t>
            </a:r>
            <a:endParaRPr lang="ru-RU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643063"/>
            <a:ext cx="571500" cy="2143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14375" y="1643063"/>
            <a:ext cx="8429625" cy="21431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b="1" smtClean="0"/>
              <a:pPr/>
              <a:t>17</a:t>
            </a:fld>
            <a:endParaRPr lang="ru-RU" b="1" dirty="0"/>
          </a:p>
        </p:txBody>
      </p:sp>
      <p:sp>
        <p:nvSpPr>
          <p:cNvPr id="120833" name="Rectangle 1"/>
          <p:cNvSpPr>
            <a:spLocks noChangeArrowheads="1"/>
          </p:cNvSpPr>
          <p:nvPr/>
        </p:nvSpPr>
        <p:spPr bwMode="auto">
          <a:xfrm>
            <a:off x="189781" y="1834280"/>
            <a:ext cx="8811375" cy="506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600" dirty="0" smtClean="0">
                <a:latin typeface="Arial Black" panose="020B0A04020102020204" pitchFamily="34" charset="0"/>
              </a:rPr>
              <a:t>	</a:t>
            </a:r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по 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русскому языку </a:t>
            </a:r>
            <a:r>
              <a:rPr lang="ru-RU" sz="1700" dirty="0">
                <a:latin typeface="Arial Black" panose="020B0A04020102020204" pitchFamily="34" charset="0"/>
              </a:rPr>
              <a:t>- орфографические словари; </a:t>
            </a:r>
            <a:endParaRPr lang="ru-RU" sz="1700" dirty="0" smtClean="0">
              <a:latin typeface="Arial Black" panose="020B0A04020102020204" pitchFamily="34" charset="0"/>
            </a:endParaRPr>
          </a:p>
          <a:p>
            <a:pPr algn="just"/>
            <a:r>
              <a:rPr lang="ru-RU" sz="1700" dirty="0" smtClean="0">
                <a:latin typeface="Arial Black" panose="020B0A04020102020204" pitchFamily="34" charset="0"/>
              </a:rPr>
              <a:t>	</a:t>
            </a:r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по 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математике </a:t>
            </a:r>
            <a:r>
              <a:rPr lang="ru-RU" sz="1700" dirty="0">
                <a:latin typeface="Arial Black" panose="020B0A04020102020204" pitchFamily="34" charset="0"/>
              </a:rPr>
              <a:t>- линейка, справочные материалы, содержащие основные формулы курса математики образовательной программы основного общего образования; </a:t>
            </a:r>
            <a:endParaRPr lang="ru-RU" sz="1700" dirty="0" smtClean="0">
              <a:latin typeface="Arial Black" panose="020B0A04020102020204" pitchFamily="34" charset="0"/>
            </a:endParaRPr>
          </a:p>
          <a:p>
            <a:pPr algn="just"/>
            <a:r>
              <a:rPr lang="ru-RU" sz="1700" dirty="0" smtClean="0">
                <a:latin typeface="Arial Black" panose="020B0A04020102020204" pitchFamily="34" charset="0"/>
              </a:rPr>
              <a:t>	</a:t>
            </a:r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по 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физике </a:t>
            </a:r>
            <a:r>
              <a:rPr lang="ru-RU" sz="1700" dirty="0">
                <a:latin typeface="Arial Black" panose="020B0A04020102020204" pitchFamily="34" charset="0"/>
              </a:rPr>
              <a:t>- непрограммируемый </a:t>
            </a:r>
            <a:r>
              <a:rPr lang="ru-RU" sz="1700" dirty="0" smtClean="0">
                <a:latin typeface="Arial Black" panose="020B0A04020102020204" pitchFamily="34" charset="0"/>
              </a:rPr>
              <a:t>калькулятор, </a:t>
            </a:r>
            <a:r>
              <a:rPr lang="ru-RU" sz="1700" dirty="0">
                <a:latin typeface="Arial Black" panose="020B0A04020102020204" pitchFamily="34" charset="0"/>
              </a:rPr>
              <a:t>лабораторное оборудование; </a:t>
            </a:r>
            <a:endParaRPr lang="ru-RU" sz="1700" dirty="0" smtClean="0">
              <a:latin typeface="Arial Black" panose="020B0A04020102020204" pitchFamily="34" charset="0"/>
            </a:endParaRPr>
          </a:p>
          <a:p>
            <a:pPr algn="just"/>
            <a:r>
              <a:rPr lang="ru-RU" sz="1700" dirty="0" smtClean="0">
                <a:latin typeface="Arial Black" panose="020B0A04020102020204" pitchFamily="34" charset="0"/>
              </a:rPr>
              <a:t>	</a:t>
            </a:r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по 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химии </a:t>
            </a:r>
            <a:r>
              <a:rPr lang="ru-RU" sz="1700" dirty="0">
                <a:latin typeface="Arial Black" panose="020B0A04020102020204" pitchFamily="34" charset="0"/>
              </a:rPr>
              <a:t>- непрограммируемый калькулятор, лабораторное оборудование, периодическая система химических элементов Д.И. Менделеева, таблица растворимости солей, кислот и оснований в воде, электрохимический ряд напряжений металлов; </a:t>
            </a:r>
            <a:endParaRPr lang="ru-RU" sz="1700" dirty="0" smtClean="0">
              <a:latin typeface="Arial Black" panose="020B0A04020102020204" pitchFamily="34" charset="0"/>
            </a:endParaRPr>
          </a:p>
          <a:p>
            <a:pPr algn="just"/>
            <a:r>
              <a:rPr lang="ru-RU" sz="1700" dirty="0" smtClean="0">
                <a:latin typeface="Arial Black" panose="020B0A04020102020204" pitchFamily="34" charset="0"/>
              </a:rPr>
              <a:t>по </a:t>
            </a:r>
            <a:r>
              <a:rPr lang="ru-RU" sz="1700" dirty="0">
                <a:latin typeface="Arial Black" panose="020B0A04020102020204" pitchFamily="34" charset="0"/>
              </a:rPr>
              <a:t>биологии - линейка, карандаш и непрограммируемый калькулятор; </a:t>
            </a:r>
            <a:endParaRPr lang="ru-RU" sz="1700" dirty="0" smtClean="0">
              <a:latin typeface="Arial Black" panose="020B0A04020102020204" pitchFamily="34" charset="0"/>
            </a:endParaRPr>
          </a:p>
          <a:p>
            <a:pPr algn="just"/>
            <a:r>
              <a:rPr lang="ru-RU" sz="1700" dirty="0">
                <a:latin typeface="Arial Black" panose="020B0A04020102020204" pitchFamily="34" charset="0"/>
              </a:rPr>
              <a:t>	</a:t>
            </a:r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по 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географии </a:t>
            </a:r>
            <a:r>
              <a:rPr lang="ru-RU" sz="1700" dirty="0">
                <a:latin typeface="Arial Black" panose="020B0A04020102020204" pitchFamily="34" charset="0"/>
              </a:rPr>
              <a:t>- линейка, непрограммируемый калькулятор и географические атласы для 7, 8 и 9 классов; </a:t>
            </a:r>
            <a:endParaRPr lang="ru-RU" sz="1700" dirty="0" smtClean="0">
              <a:latin typeface="Arial Black" panose="020B0A04020102020204" pitchFamily="34" charset="0"/>
            </a:endParaRPr>
          </a:p>
          <a:p>
            <a:pPr algn="just"/>
            <a:r>
              <a:rPr lang="ru-RU" sz="1700" dirty="0">
                <a:latin typeface="Arial Black" panose="020B0A04020102020204" pitchFamily="34" charset="0"/>
              </a:rPr>
              <a:t>	</a:t>
            </a:r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по 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литературе </a:t>
            </a:r>
            <a:r>
              <a:rPr lang="ru-RU" sz="1700" dirty="0">
                <a:latin typeface="Arial Black" panose="020B0A04020102020204" pitchFamily="34" charset="0"/>
              </a:rPr>
              <a:t>- полные тексты художественных произведений, а также сборники лирики; </a:t>
            </a:r>
            <a:endParaRPr lang="ru-RU" sz="1700" dirty="0" smtClean="0">
              <a:latin typeface="Arial Black" panose="020B0A04020102020204" pitchFamily="34" charset="0"/>
            </a:endParaRPr>
          </a:p>
          <a:p>
            <a:pPr algn="just"/>
            <a:r>
              <a:rPr lang="ru-RU" sz="1700" dirty="0">
                <a:latin typeface="Arial Black" panose="020B0A04020102020204" pitchFamily="34" charset="0"/>
              </a:rPr>
              <a:t>	</a:t>
            </a:r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по 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информатике и информационно-коммуникационным технологиям (ИКТ</a:t>
            </a:r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)</a:t>
            </a:r>
            <a:r>
              <a:rPr lang="ru-RU" sz="1700" dirty="0" smtClean="0">
                <a:latin typeface="Arial Black" panose="020B0A04020102020204" pitchFamily="34" charset="0"/>
              </a:rPr>
              <a:t> - </a:t>
            </a:r>
            <a:r>
              <a:rPr lang="ru-RU" sz="1700" dirty="0">
                <a:latin typeface="Arial Black" panose="020B0A04020102020204" pitchFamily="34" charset="0"/>
              </a:rPr>
              <a:t>компьютеры</a:t>
            </a:r>
            <a:r>
              <a:rPr lang="ru-RU" sz="1700" dirty="0" smtClean="0">
                <a:latin typeface="Arial Black" panose="020B0A04020102020204" pitchFamily="34" charset="0"/>
              </a:rPr>
              <a:t>; </a:t>
            </a:r>
          </a:p>
          <a:p>
            <a:pPr algn="just"/>
            <a:r>
              <a:rPr lang="ru-RU" sz="1700" dirty="0">
                <a:latin typeface="Arial Black" panose="020B0A04020102020204" pitchFamily="34" charset="0"/>
              </a:rPr>
              <a:t>	</a:t>
            </a:r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иностранным 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языкам </a:t>
            </a:r>
            <a:r>
              <a:rPr lang="ru-RU" sz="1700" dirty="0">
                <a:latin typeface="Arial Black" panose="020B0A04020102020204" pitchFamily="34" charset="0"/>
              </a:rPr>
              <a:t>- компьютеры.</a:t>
            </a:r>
          </a:p>
        </p:txBody>
      </p:sp>
      <p:pic>
        <p:nvPicPr>
          <p:cNvPr id="9" name="Рисунок 8" descr="http://img-fotki.yandex.ru/get/5812/119528728.cc8/0_a1349_73cd9ad2_X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81" y="142852"/>
            <a:ext cx="1285875" cy="1285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OffAxis1Right"/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5777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28728" y="214290"/>
            <a:ext cx="7715272" cy="1143000"/>
          </a:xfrm>
          <a:solidFill>
            <a:srgbClr val="92D050"/>
          </a:solidFill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Продолжительность экзамена: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643063"/>
            <a:ext cx="571500" cy="2143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14375" y="1643063"/>
            <a:ext cx="8429625" cy="21431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10" name="Рисунок 9" descr="http://img-fotki.yandex.ru/get/5812/119528728.cc8/0_a1349_73cd9ad2_X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14290"/>
            <a:ext cx="1285875" cy="1285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OffAxis1Right"/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</p:pic>
      <p:sp>
        <p:nvSpPr>
          <p:cNvPr id="118785" name="Rectangle 1"/>
          <p:cNvSpPr>
            <a:spLocks noChangeArrowheads="1"/>
          </p:cNvSpPr>
          <p:nvPr/>
        </p:nvSpPr>
        <p:spPr bwMode="auto">
          <a:xfrm>
            <a:off x="142844" y="1863928"/>
            <a:ext cx="8893652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100" dirty="0">
                <a:latin typeface="Arial Black" panose="020B0A04020102020204" pitchFamily="34" charset="0"/>
              </a:rPr>
              <a:t>	</a:t>
            </a:r>
            <a:r>
              <a:rPr lang="ru-RU" sz="2100" dirty="0" smtClean="0">
                <a:latin typeface="Arial Black" panose="020B0A04020102020204" pitchFamily="34" charset="0"/>
              </a:rPr>
              <a:t>- 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по математике, русскому языку, литературе </a:t>
            </a:r>
            <a:r>
              <a:rPr lang="ru-RU" sz="2100" dirty="0">
                <a:latin typeface="Arial Black" panose="020B0A04020102020204" pitchFamily="34" charset="0"/>
              </a:rPr>
              <a:t>составляет 3 часа 55 минут (235 минут); </a:t>
            </a:r>
            <a:endParaRPr lang="ru-RU" sz="2100" dirty="0" smtClean="0">
              <a:latin typeface="Arial Black" panose="020B0A04020102020204" pitchFamily="34" charset="0"/>
            </a:endParaRPr>
          </a:p>
          <a:p>
            <a:pPr algn="just"/>
            <a:r>
              <a:rPr lang="ru-RU" sz="2100" dirty="0">
                <a:latin typeface="Arial Black" panose="020B0A04020102020204" pitchFamily="34" charset="0"/>
              </a:rPr>
              <a:t>	</a:t>
            </a:r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по 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физике, обществознанию, истории, биологии </a:t>
            </a:r>
            <a:r>
              <a:rPr lang="ru-RU" sz="2100" dirty="0">
                <a:latin typeface="Arial Black" panose="020B0A04020102020204" pitchFamily="34" charset="0"/>
              </a:rPr>
              <a:t>- 3 часа (180 минут); </a:t>
            </a:r>
            <a:endParaRPr lang="ru-RU" sz="2100" dirty="0" smtClean="0">
              <a:latin typeface="Arial Black" panose="020B0A04020102020204" pitchFamily="34" charset="0"/>
            </a:endParaRPr>
          </a:p>
          <a:p>
            <a:pPr algn="just"/>
            <a:r>
              <a:rPr lang="ru-RU" sz="2100" dirty="0">
                <a:latin typeface="Arial Black" panose="020B0A04020102020204" pitchFamily="34" charset="0"/>
              </a:rPr>
              <a:t>	</a:t>
            </a:r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по 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информатике и информационно-коммуникационным технологиям (ИКТ) </a:t>
            </a:r>
            <a:r>
              <a:rPr lang="ru-RU" sz="2100" dirty="0">
                <a:latin typeface="Arial Black" panose="020B0A04020102020204" pitchFamily="34" charset="0"/>
              </a:rPr>
              <a:t>- 2 часа 30 минут (150 минут); </a:t>
            </a:r>
            <a:endParaRPr lang="ru-RU" sz="2100" dirty="0" smtClean="0">
              <a:latin typeface="Arial Black" panose="020B0A04020102020204" pitchFamily="34" charset="0"/>
            </a:endParaRPr>
          </a:p>
          <a:p>
            <a:pPr algn="just"/>
            <a:r>
              <a:rPr lang="ru-RU" sz="2100" dirty="0">
                <a:latin typeface="Arial Black" panose="020B0A04020102020204" pitchFamily="34" charset="0"/>
              </a:rPr>
              <a:t>	</a:t>
            </a:r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по 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химии (с выполнением лабораторной работы)</a:t>
            </a:r>
            <a:r>
              <a:rPr lang="ru-RU" sz="2100" dirty="0">
                <a:latin typeface="Arial Black" panose="020B0A04020102020204" pitchFamily="34" charset="0"/>
              </a:rPr>
              <a:t> - 2 часа 20 минут (140 минут</a:t>
            </a:r>
            <a:r>
              <a:rPr lang="ru-RU" sz="2100" dirty="0" smtClean="0">
                <a:latin typeface="Arial Black" panose="020B0A04020102020204" pitchFamily="34" charset="0"/>
              </a:rPr>
              <a:t>);</a:t>
            </a:r>
          </a:p>
          <a:p>
            <a:pPr algn="just"/>
            <a:r>
              <a:rPr lang="ru-RU" sz="2100" dirty="0">
                <a:latin typeface="Arial Black" panose="020B0A04020102020204" pitchFamily="34" charset="0"/>
              </a:rPr>
              <a:t>	</a:t>
            </a:r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по 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географии, химии, иностранным языкам (английский, французский, немецкий, испанский) (кроме раздела "Говорение")</a:t>
            </a:r>
            <a:r>
              <a:rPr lang="ru-RU" sz="2100" dirty="0">
                <a:latin typeface="Arial Black" panose="020B0A04020102020204" pitchFamily="34" charset="0"/>
              </a:rPr>
              <a:t> - 2 часа (120 минут</a:t>
            </a:r>
            <a:r>
              <a:rPr lang="ru-RU" sz="2100" dirty="0" smtClean="0">
                <a:latin typeface="Arial Black" panose="020B0A04020102020204" pitchFamily="34" charset="0"/>
              </a:rPr>
              <a:t>);</a:t>
            </a:r>
          </a:p>
          <a:p>
            <a:pPr algn="just"/>
            <a:r>
              <a:rPr lang="ru-RU" sz="2100" dirty="0" smtClean="0">
                <a:latin typeface="Arial Black" panose="020B0A04020102020204" pitchFamily="34" charset="0"/>
              </a:rPr>
              <a:t>	</a:t>
            </a:r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по 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иностранным языкам (английский, французский, немецкий, испанский) (раздел "Говорение")</a:t>
            </a:r>
            <a:r>
              <a:rPr lang="ru-RU" sz="2100" dirty="0">
                <a:latin typeface="Arial Black" panose="020B0A04020102020204" pitchFamily="34" charset="0"/>
              </a:rPr>
              <a:t> - 15 </a:t>
            </a:r>
            <a:r>
              <a:rPr lang="ru-RU" sz="2100" dirty="0" smtClean="0">
                <a:latin typeface="Arial Black" panose="020B0A04020102020204" pitchFamily="34" charset="0"/>
              </a:rPr>
              <a:t>минут.</a:t>
            </a:r>
            <a:endParaRPr lang="ru-RU" sz="21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74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00067" y="219575"/>
            <a:ext cx="7918774" cy="1143000"/>
          </a:xfrm>
          <a:solidFill>
            <a:srgbClr val="92D050"/>
          </a:solidFill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rtlCol="0">
            <a:noAutofit/>
          </a:bodyPr>
          <a:lstStyle/>
          <a:p>
            <a:r>
              <a:rPr lang="ru-RU" sz="3200" b="1" dirty="0" smtClean="0">
                <a:latin typeface="Arial Black" panose="020B0A04020102020204" pitchFamily="34" charset="0"/>
              </a:rPr>
              <a:t>Что </a:t>
            </a:r>
            <a:r>
              <a:rPr lang="ru-RU" sz="3200" b="1" dirty="0">
                <a:latin typeface="Arial Black" panose="020B0A04020102020204" pitchFamily="34" charset="0"/>
              </a:rPr>
              <a:t>не входит в продолжительность экзамена?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643063"/>
            <a:ext cx="571500" cy="2143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14375" y="1643063"/>
            <a:ext cx="8429625" cy="21431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9625" y="1836261"/>
            <a:ext cx="8928992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000" b="1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3200" dirty="0" smtClean="0">
                <a:latin typeface="Arial Black" panose="020B0A04020102020204" pitchFamily="34" charset="0"/>
              </a:rPr>
              <a:t>В </a:t>
            </a:r>
            <a:r>
              <a:rPr lang="ru-RU" sz="3200" dirty="0">
                <a:latin typeface="Arial Black" panose="020B0A04020102020204" pitchFamily="34" charset="0"/>
              </a:rPr>
              <a:t>продолжительность экзаменов по учебным предметам </a:t>
            </a:r>
            <a:r>
              <a:rPr lang="ru-RU" sz="3200" u="sng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не включается время,</a:t>
            </a:r>
            <a:r>
              <a:rPr lang="ru-RU" sz="3200" dirty="0">
                <a:latin typeface="Arial Black" panose="020B0A04020102020204" pitchFamily="34" charset="0"/>
              </a:rPr>
              <a:t> выделенное на подготовительные мероприятия (инструктаж обучающихся, вскрытие пакетов с экзаменационными материалами, заполнение регистрационных полей экзаменационной работы, настройка технических средств). </a:t>
            </a:r>
          </a:p>
          <a:p>
            <a:pPr algn="just"/>
            <a:endParaRPr lang="ru-RU" sz="4800" b="1" dirty="0" smtClean="0"/>
          </a:p>
        </p:txBody>
      </p:sp>
      <p:pic>
        <p:nvPicPr>
          <p:cNvPr id="9" name="Рисунок 8" descr="http://img-fotki.yandex.ru/get/5812/119528728.cc8/0_a1349_73cd9ad2_X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14290"/>
            <a:ext cx="1285875" cy="1285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OffAxis1Right"/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0277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49820" y="179206"/>
            <a:ext cx="7286676" cy="1143000"/>
          </a:xfrm>
          <a:solidFill>
            <a:srgbClr val="92D050"/>
          </a:solidFill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rtlCol="0">
            <a:noAutofit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3600" dirty="0" smtClean="0">
                <a:latin typeface="Arial Black" panose="020B0A04020102020204" pitchFamily="34" charset="0"/>
              </a:rPr>
              <a:t>Цель </a:t>
            </a:r>
            <a:r>
              <a:rPr lang="ru-RU" sz="3600" dirty="0">
                <a:latin typeface="Arial Black" panose="020B0A04020102020204" pitchFamily="34" charset="0"/>
              </a:rPr>
              <a:t>родительского собрания:</a:t>
            </a:r>
            <a:br>
              <a:rPr lang="ru-RU" sz="3600" dirty="0">
                <a:latin typeface="Arial Black" panose="020B0A04020102020204" pitchFamily="34" charset="0"/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643063"/>
            <a:ext cx="571500" cy="2143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14375" y="1643063"/>
            <a:ext cx="8429625" cy="21431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9" name="Рисунок 8" descr="http://img-fotki.yandex.ru/get/5812/119528728.cc8/0_a1349_73cd9ad2_X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14290"/>
            <a:ext cx="1285875" cy="1285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OffAxis1Right"/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42844" y="1857375"/>
            <a:ext cx="88936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Arial Black" panose="020B0A04020102020204" pitchFamily="34" charset="0"/>
              </a:rPr>
              <a:t>	</a:t>
            </a:r>
            <a:r>
              <a:rPr lang="ru-RU" sz="2800" dirty="0" smtClean="0">
                <a:latin typeface="Arial Black" panose="020B0A04020102020204" pitchFamily="34" charset="0"/>
              </a:rPr>
              <a:t>- информирование родителей (законных представителей) по вопросам организации и проведения Государственной итоговой аттестации в 2017 году;</a:t>
            </a:r>
          </a:p>
          <a:p>
            <a:pPr algn="just"/>
            <a:r>
              <a:rPr lang="ru-RU" sz="2800" dirty="0" smtClean="0">
                <a:latin typeface="Arial Black" panose="020B0A04020102020204" pitchFamily="34" charset="0"/>
              </a:rPr>
              <a:t> 	- создание условий по подготовке к:</a:t>
            </a:r>
          </a:p>
          <a:p>
            <a:pPr marL="514350" indent="-514350" algn="just">
              <a:buAutoNum type="arabicParenR"/>
            </a:pPr>
            <a:r>
              <a:rPr lang="ru-RU" sz="2800" dirty="0" smtClean="0">
                <a:latin typeface="Arial Black" panose="020B0A04020102020204" pitchFamily="34" charset="0"/>
              </a:rPr>
              <a:t>Основному государственному экзамену (далее – ОГЭ), </a:t>
            </a:r>
          </a:p>
          <a:p>
            <a:pPr marL="514350" indent="-514350" algn="just">
              <a:buAutoNum type="arabicParenR"/>
            </a:pPr>
            <a:r>
              <a:rPr lang="ru-RU" sz="2800" dirty="0" smtClean="0">
                <a:latin typeface="Arial Black" panose="020B0A04020102020204" pitchFamily="34" charset="0"/>
              </a:rPr>
              <a:t>Государственному выпускному экзамену (далее – ГВЭ) в </a:t>
            </a:r>
            <a:r>
              <a:rPr lang="ru-RU" sz="2800" dirty="0">
                <a:latin typeface="Arial Black" panose="020B0A04020102020204" pitchFamily="34" charset="0"/>
              </a:rPr>
              <a:t>семье и школе.</a:t>
            </a:r>
          </a:p>
        </p:txBody>
      </p:sp>
    </p:spTree>
    <p:extLst>
      <p:ext uri="{BB962C8B-B14F-4D97-AF65-F5344CB8AC3E}">
        <p14:creationId xmlns:p14="http://schemas.microsoft.com/office/powerpoint/2010/main" val="22730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75656" y="269024"/>
            <a:ext cx="7488832" cy="1143000"/>
          </a:xfrm>
          <a:solidFill>
            <a:srgbClr val="92D050"/>
          </a:solidFill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rtlCol="0">
            <a:no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800" b="1" dirty="0" smtClean="0">
                <a:latin typeface="Arial Black" panose="020B0A04020102020204" pitchFamily="34" charset="0"/>
                <a:ea typeface="Times New Roman" panose="02020603050405020304" pitchFamily="18" charset="0"/>
              </a:rPr>
              <a:t>Можно </a:t>
            </a:r>
            <a:r>
              <a:rPr lang="ru-RU" sz="2800" b="1" dirty="0">
                <a:latin typeface="Arial Black" panose="020B0A04020102020204" pitchFamily="34" charset="0"/>
                <a:ea typeface="Times New Roman" panose="02020603050405020304" pitchFamily="18" charset="0"/>
              </a:rPr>
              <a:t>ли выходить из аудитории во время экзамена?</a:t>
            </a:r>
            <a:endParaRPr lang="ru-RU" sz="24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643063"/>
            <a:ext cx="571500" cy="2143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14375" y="1643063"/>
            <a:ext cx="8429625" cy="21431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10" name="Рисунок 9" descr="http://img-fotki.yandex.ru/get/5812/119528728.cc8/0_a1349_73cd9ad2_X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14290"/>
            <a:ext cx="1285875" cy="1285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OffAxis1Right"/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42844" y="1997839"/>
            <a:ext cx="889365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3200" dirty="0" smtClean="0">
                <a:latin typeface="Arial Black" panose="020B0A04020102020204" pitchFamily="34" charset="0"/>
                <a:ea typeface="Times New Roman" panose="02020603050405020304" pitchFamily="18" charset="0"/>
              </a:rPr>
              <a:t>Да</a:t>
            </a:r>
            <a:r>
              <a:rPr lang="ru-RU" sz="3200" dirty="0">
                <a:latin typeface="Arial Black" panose="020B0A04020102020204" pitchFamily="34" charset="0"/>
                <a:ea typeface="Times New Roman" panose="02020603050405020304" pitchFamily="18" charset="0"/>
              </a:rPr>
              <a:t>, можно. </a:t>
            </a:r>
          </a:p>
          <a:p>
            <a:pPr indent="449580" algn="just">
              <a:spcAft>
                <a:spcPts val="0"/>
              </a:spcAft>
            </a:pPr>
            <a:endParaRPr lang="ru-RU" sz="800" dirty="0" smtClean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3200" dirty="0" smtClean="0">
                <a:latin typeface="Arial Black" panose="020B0A04020102020204" pitchFamily="34" charset="0"/>
                <a:ea typeface="Times New Roman" panose="02020603050405020304" pitchFamily="18" charset="0"/>
              </a:rPr>
              <a:t>Во </a:t>
            </a:r>
            <a:r>
              <a:rPr lang="ru-RU" sz="3200" dirty="0">
                <a:latin typeface="Arial Black" panose="020B0A04020102020204" pitchFamily="34" charset="0"/>
                <a:ea typeface="Times New Roman" panose="02020603050405020304" pitchFamily="18" charset="0"/>
              </a:rPr>
              <a:t>время экзамена обучающиеся 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могут выходить из аудитории и перемещаться </a:t>
            </a:r>
            <a:r>
              <a:rPr lang="ru-RU" sz="3200" dirty="0">
                <a:latin typeface="Arial Black" panose="020B0A04020102020204" pitchFamily="34" charset="0"/>
                <a:ea typeface="Times New Roman" panose="02020603050405020304" pitchFamily="18" charset="0"/>
              </a:rPr>
              <a:t>по ППЭ 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в сопровождении одного из организаторов</a:t>
            </a:r>
            <a:r>
              <a:rPr lang="ru-RU" sz="3200" dirty="0">
                <a:latin typeface="Arial Black" panose="020B0A04020102020204" pitchFamily="34" charset="0"/>
                <a:ea typeface="Times New Roman" panose="02020603050405020304" pitchFamily="18" charset="0"/>
              </a:rPr>
              <a:t>. При выходе из аудитории обучающиеся оставляют экзаменационные материалы и черновики на рабочем столе. </a:t>
            </a:r>
            <a:endParaRPr lang="ru-RU" sz="3200" dirty="0"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10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28720" y="214290"/>
            <a:ext cx="7535768" cy="964429"/>
          </a:xfrm>
          <a:solidFill>
            <a:srgbClr val="92D050"/>
          </a:solidFill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rtlCol="0">
            <a:no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300" b="1" dirty="0" smtClean="0">
                <a:latin typeface="Arial Black" panose="020B0A04020102020204" pitchFamily="34" charset="0"/>
                <a:ea typeface="Times New Roman" panose="02020603050405020304" pitchFamily="18" charset="0"/>
              </a:rPr>
              <a:t>Что </a:t>
            </a:r>
            <a:r>
              <a:rPr lang="ru-RU" sz="2300" b="1" dirty="0">
                <a:latin typeface="Arial Black" panose="020B0A04020102020204" pitchFamily="34" charset="0"/>
                <a:ea typeface="Times New Roman" panose="02020603050405020304" pitchFamily="18" charset="0"/>
              </a:rPr>
              <a:t>запрещено обучающимся, лицам, находящимся в ППЭ,              во время проведения экзамена в ППЭ?</a:t>
            </a:r>
            <a:endParaRPr lang="ru-RU" sz="23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643063"/>
            <a:ext cx="571500" cy="2143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14375" y="1643063"/>
            <a:ext cx="8429625" cy="21431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10" name="Рисунок 9" descr="http://img-fotki.yandex.ru/get/5812/119528728.cc8/0_a1349_73cd9ad2_X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14290"/>
            <a:ext cx="1285875" cy="1285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OffAxis1Right"/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42844" y="1643063"/>
            <a:ext cx="8821644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endParaRPr lang="ru-RU" sz="8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8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ЗАПРЕЩЕНО:</a:t>
            </a:r>
            <a:endParaRPr lang="ru-RU" sz="2800" b="1" u="sng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учащимся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ru-RU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иметь при себе </a:t>
            </a:r>
            <a:r>
              <a:rPr lang="ru-RU" b="1" u="sng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телефоны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электронно-вычислительную технику, фото, аудио и видеоаппаратуру, справочные материалы, письменные заметки и иные средства хранения и передачи информации</a:t>
            </a:r>
            <a:r>
              <a:rPr lang="ru-RU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indent="449580" algn="just">
              <a:spcAft>
                <a:spcPts val="0"/>
              </a:spcAft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организаторам в ППЭ 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ru-RU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иметь при себе </a:t>
            </a:r>
            <a:r>
              <a:rPr lang="ru-RU" b="1" u="sng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телефоны, другие средства </a:t>
            </a:r>
            <a:r>
              <a:rPr lang="ru-RU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связи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indent="449580" algn="just">
              <a:spcAft>
                <a:spcPts val="0"/>
              </a:spcAft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руководителям и организаторам ППЭ, а также другим лицам, имеющим право присутствовать в ППЭ,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ru-RU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оказывать содействие обучающимся, в том числе передавать им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средства связи, электронно-вычислительную технику, фото, аудио и видеоаппаратуру, справочные материалы, письменные заметки и иные средства хранения и передачи информации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indent="449580" algn="just">
              <a:spcAft>
                <a:spcPts val="0"/>
              </a:spcAft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учащимся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сотрудникам ППЭ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ru-RU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выносить из аудиторий и ППЭ экзаменационные материалы на бумажном или электронном носителях, фотографировать экзаменационные материалы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ru-RU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0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Лица</a:t>
            </a:r>
            <a:r>
              <a:rPr lang="ru-RU" sz="20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допустившие нарушение Порядка, удаляются с экзамена</a:t>
            </a:r>
          </a:p>
        </p:txBody>
      </p:sp>
    </p:spTree>
    <p:extLst>
      <p:ext uri="{BB962C8B-B14F-4D97-AF65-F5344CB8AC3E}">
        <p14:creationId xmlns:p14="http://schemas.microsoft.com/office/powerpoint/2010/main" val="245614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75656" y="214290"/>
            <a:ext cx="7560840" cy="1270494"/>
          </a:xfrm>
          <a:solidFill>
            <a:srgbClr val="92D050"/>
          </a:solidFill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rtlCol="0">
            <a:noAutofit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Участник ГИА вправе: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101" name="TextBox 6"/>
          <p:cNvSpPr txBox="1">
            <a:spLocks noChangeArrowheads="1"/>
          </p:cNvSpPr>
          <p:nvPr/>
        </p:nvSpPr>
        <p:spPr bwMode="auto">
          <a:xfrm>
            <a:off x="357158" y="3286124"/>
            <a:ext cx="8572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643063"/>
            <a:ext cx="571500" cy="2143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14375" y="1643063"/>
            <a:ext cx="8429625" cy="21431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03848" y="2132856"/>
            <a:ext cx="216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2015654"/>
            <a:ext cx="89289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подать апелляцию </a:t>
            </a:r>
            <a:r>
              <a:rPr lang="ru-RU" dirty="0">
                <a:latin typeface="Arial Black" panose="020B0A04020102020204" pitchFamily="34" charset="0"/>
              </a:rPr>
              <a:t>в Конфликтную </a:t>
            </a:r>
            <a:r>
              <a:rPr lang="ru-RU" dirty="0" smtClean="0">
                <a:latin typeface="Arial Black" panose="020B0A04020102020204" pitchFamily="34" charset="0"/>
              </a:rPr>
              <a:t>комиссию:</a:t>
            </a:r>
          </a:p>
          <a:p>
            <a:pPr algn="just"/>
            <a:r>
              <a:rPr lang="ru-RU" dirty="0" smtClean="0">
                <a:latin typeface="Arial Black" panose="020B0A04020102020204" pitchFamily="34" charset="0"/>
              </a:rPr>
              <a:t>	1) по </a:t>
            </a:r>
            <a:r>
              <a:rPr lang="ru-RU" dirty="0">
                <a:latin typeface="Arial Black" panose="020B0A04020102020204" pitchFamily="34" charset="0"/>
              </a:rPr>
              <a:t>процедуре проведения </a:t>
            </a:r>
            <a:r>
              <a:rPr lang="ru-RU" dirty="0" smtClean="0">
                <a:latin typeface="Arial Black" panose="020B0A04020102020204" pitchFamily="34" charset="0"/>
              </a:rPr>
              <a:t>экзаменов. </a:t>
            </a:r>
            <a:r>
              <a:rPr lang="ru-RU" b="1" dirty="0" smtClean="0">
                <a:latin typeface="Arial Black" panose="020B0A04020102020204" pitchFamily="34" charset="0"/>
              </a:rPr>
              <a:t>	Апелляцию </a:t>
            </a:r>
            <a:r>
              <a:rPr lang="ru-RU" b="1" dirty="0">
                <a:latin typeface="Arial Black" panose="020B0A04020102020204" pitchFamily="34" charset="0"/>
              </a:rPr>
              <a:t>о нарушении установленного порядка проведения ГИА</a:t>
            </a:r>
            <a:r>
              <a:rPr lang="ru-RU" dirty="0">
                <a:latin typeface="Arial Black" panose="020B0A04020102020204" pitchFamily="34" charset="0"/>
              </a:rPr>
              <a:t> учащийся подает в день проведения экзамена по соответствующему учебному предмету уполномоченному представителю ГЭК, не покидая </a:t>
            </a:r>
            <a:r>
              <a:rPr lang="ru-RU" dirty="0" smtClean="0">
                <a:latin typeface="Arial Black" panose="020B0A04020102020204" pitchFamily="34" charset="0"/>
              </a:rPr>
              <a:t>ППЭ</a:t>
            </a:r>
            <a:r>
              <a:rPr lang="ru-RU" dirty="0">
                <a:latin typeface="Arial Black" panose="020B0A04020102020204" pitchFamily="34" charset="0"/>
              </a:rPr>
              <a:t>;</a:t>
            </a:r>
          </a:p>
          <a:p>
            <a:pPr algn="just"/>
            <a:r>
              <a:rPr lang="ru-RU" dirty="0" smtClean="0">
                <a:latin typeface="Arial Black" panose="020B0A04020102020204" pitchFamily="34" charset="0"/>
              </a:rPr>
              <a:t>	2) о </a:t>
            </a:r>
            <a:r>
              <a:rPr lang="ru-RU" dirty="0">
                <a:latin typeface="Arial Black" panose="020B0A04020102020204" pitchFamily="34" charset="0"/>
              </a:rPr>
              <a:t>несогласии с полученными </a:t>
            </a:r>
            <a:r>
              <a:rPr lang="ru-RU" dirty="0" smtClean="0">
                <a:latin typeface="Arial Black" panose="020B0A04020102020204" pitchFamily="34" charset="0"/>
              </a:rPr>
              <a:t>результатами. Апелляция о </a:t>
            </a:r>
            <a:r>
              <a:rPr lang="ru-RU" u="sng" dirty="0">
                <a:latin typeface="Arial Black" panose="020B0A04020102020204" pitchFamily="34" charset="0"/>
              </a:rPr>
              <a:t>несогласии с выставленными баллами </a:t>
            </a:r>
            <a:r>
              <a:rPr lang="ru-RU" dirty="0" smtClean="0">
                <a:latin typeface="Arial Black" panose="020B0A04020102020204" pitchFamily="34" charset="0"/>
              </a:rPr>
              <a:t>– </a:t>
            </a:r>
            <a:r>
              <a:rPr lang="ru-RU" u="sng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подается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>
                <a:latin typeface="Arial Black" panose="020B0A04020102020204" pitchFamily="34" charset="0"/>
              </a:rPr>
              <a:t>в течение двух рабочих дней со дня объявления результатов ГИА по соответствующему учебному </a:t>
            </a:r>
            <a:r>
              <a:rPr lang="ru-RU" dirty="0" smtClean="0">
                <a:latin typeface="Arial Black" panose="020B0A04020102020204" pitchFamily="34" charset="0"/>
              </a:rPr>
              <a:t>предмету.  </a:t>
            </a:r>
            <a:endParaRPr lang="ru-RU" dirty="0">
              <a:latin typeface="Arial Black" panose="020B0A04020102020204" pitchFamily="34" charset="0"/>
            </a:endParaRPr>
          </a:p>
          <a:p>
            <a:pPr algn="just"/>
            <a:r>
              <a:rPr lang="ru-RU" sz="1400" b="1" dirty="0" smtClean="0">
                <a:latin typeface="Arial Black" panose="020B0A04020102020204" pitchFamily="34" charset="0"/>
              </a:rPr>
              <a:t>	</a:t>
            </a:r>
            <a:r>
              <a:rPr lang="ru-RU" sz="1400" b="1" dirty="0">
                <a:latin typeface="Arial Black" panose="020B0A04020102020204" pitchFamily="34" charset="0"/>
              </a:rPr>
              <a:t>	</a:t>
            </a:r>
            <a:r>
              <a:rPr lang="ru-RU" dirty="0" smtClean="0">
                <a:latin typeface="Arial Black" panose="020B0A04020102020204" pitchFamily="34" charset="0"/>
              </a:rPr>
              <a:t>Конфликтная </a:t>
            </a:r>
            <a:r>
              <a:rPr lang="ru-RU" dirty="0">
                <a:latin typeface="Arial Black" panose="020B0A04020102020204" pitchFamily="34" charset="0"/>
              </a:rPr>
              <a:t>комиссия </a:t>
            </a:r>
            <a:r>
              <a:rPr lang="ru-RU" dirty="0" smtClean="0">
                <a:latin typeface="Arial Black" panose="020B0A04020102020204" pitchFamily="34" charset="0"/>
              </a:rPr>
              <a:t>рассматривает: </a:t>
            </a:r>
          </a:p>
          <a:p>
            <a:pPr algn="just"/>
            <a:r>
              <a:rPr lang="ru-RU" dirty="0">
                <a:latin typeface="Arial Black" panose="020B0A04020102020204" pitchFamily="34" charset="0"/>
              </a:rPr>
              <a:t>	</a:t>
            </a:r>
            <a:r>
              <a:rPr lang="ru-RU" dirty="0" smtClean="0">
                <a:solidFill>
                  <a:srgbClr val="0033CC"/>
                </a:solidFill>
                <a:latin typeface="Arial Black" panose="020B0A04020102020204" pitchFamily="34" charset="0"/>
              </a:rPr>
              <a:t>- апелляцию </a:t>
            </a:r>
            <a:r>
              <a:rPr lang="ru-RU" dirty="0">
                <a:solidFill>
                  <a:srgbClr val="0033CC"/>
                </a:solidFill>
                <a:latin typeface="Arial Black" panose="020B0A04020102020204" pitchFamily="34" charset="0"/>
              </a:rPr>
              <a:t>о нарушении установленного порядка проведения ГИА (за исключением случаев, установленных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hlinkClick r:id="rId3"/>
              </a:rPr>
              <a:t>пунктом 63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hlinkClick r:id="rId3"/>
              </a:rPr>
              <a:t>Порядка ОГЭ)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hlinkClick r:id="rId3"/>
              </a:rPr>
              <a:t>в течение </a:t>
            </a: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  <a:hlinkClick r:id="rId3"/>
              </a:rPr>
              <a:t>двух рабочих дней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hlinkClick r:id="rId3"/>
              </a:rPr>
              <a:t>, </a:t>
            </a:r>
            <a:endParaRPr lang="ru-RU" dirty="0" smtClean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  <a:hlinkClick r:id="rId3"/>
            </a:endParaRPr>
          </a:p>
          <a:p>
            <a:pPr algn="just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hlinkClick r:id="rId3"/>
              </a:rPr>
              <a:t>	- апелляцию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hlinkClick r:id="rId3"/>
              </a:rPr>
              <a:t>о несогласии с выставленными баллами - четырех рабочих дней с момента ее поступления в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hlinkClick r:id="rId3"/>
              </a:rPr>
              <a:t>Конфликтную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hlinkClick r:id="rId3"/>
              </a:rPr>
              <a:t>комиссию.</a:t>
            </a:r>
          </a:p>
          <a:p>
            <a:pPr algn="just"/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16" name="Рисунок 15" descr="http://img-fotki.yandex.ru/get/5812/119528728.cc8/0_a1349_73cd9ad2_XL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14290"/>
            <a:ext cx="1285875" cy="1285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OffAxis1Right"/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5214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547664" y="214290"/>
            <a:ext cx="7488832" cy="1143000"/>
          </a:xfrm>
          <a:solidFill>
            <a:srgbClr val="92D050"/>
          </a:solidFill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Не рассматриваются апелляции по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вопросам: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643063"/>
            <a:ext cx="571500" cy="2143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14375" y="1643063"/>
            <a:ext cx="8429625" cy="21431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9513" y="1859340"/>
            <a:ext cx="88569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Arial Black" panose="020B0A04020102020204" pitchFamily="34" charset="0"/>
              </a:rPr>
              <a:t>1) </a:t>
            </a:r>
            <a:r>
              <a:rPr lang="ru-RU" sz="3200" dirty="0" smtClean="0">
                <a:latin typeface="Arial Black" panose="020B0A04020102020204" pitchFamily="34" charset="0"/>
              </a:rPr>
              <a:t>содержания </a:t>
            </a:r>
            <a:r>
              <a:rPr lang="ru-RU" sz="3200" dirty="0">
                <a:latin typeface="Arial Black" panose="020B0A04020102020204" pitchFamily="34" charset="0"/>
              </a:rPr>
              <a:t>и структуры экзаменационных материалов по учебным предметам; </a:t>
            </a:r>
          </a:p>
          <a:p>
            <a:pPr algn="just"/>
            <a:r>
              <a:rPr lang="ru-RU" sz="3200" dirty="0" smtClean="0">
                <a:latin typeface="Arial Black" panose="020B0A04020102020204" pitchFamily="34" charset="0"/>
              </a:rPr>
              <a:t>2) связанным </a:t>
            </a:r>
            <a:r>
              <a:rPr lang="ru-RU" sz="3200" dirty="0">
                <a:latin typeface="Arial Black" panose="020B0A04020102020204" pitchFamily="34" charset="0"/>
              </a:rPr>
              <a:t>с нарушением самими участниками ГИА 9 требований порядка проведения государственной итоговой аттестации; </a:t>
            </a:r>
          </a:p>
          <a:p>
            <a:pPr algn="just"/>
            <a:r>
              <a:rPr lang="ru-RU" sz="3200" dirty="0" smtClean="0">
                <a:latin typeface="Arial Black" panose="020B0A04020102020204" pitchFamily="34" charset="0"/>
              </a:rPr>
              <a:t>3) неправильного </a:t>
            </a:r>
            <a:r>
              <a:rPr lang="ru-RU" sz="3200" dirty="0">
                <a:latin typeface="Arial Black" panose="020B0A04020102020204" pitchFamily="34" charset="0"/>
              </a:rPr>
              <a:t>оформления экзаменационной работы. </a:t>
            </a:r>
          </a:p>
        </p:txBody>
      </p:sp>
      <p:pic>
        <p:nvPicPr>
          <p:cNvPr id="14" name="Рисунок 13" descr="http://img-fotki.yandex.ru/get/5812/119528728.cc8/0_a1349_73cd9ad2_X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14290"/>
            <a:ext cx="1285875" cy="1285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OffAxis1Right"/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6840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87624" y="214290"/>
            <a:ext cx="7956376" cy="1143000"/>
          </a:xfrm>
          <a:solidFill>
            <a:srgbClr val="92D050"/>
          </a:solidFill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Особенности ГИА в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2017 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году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643063"/>
            <a:ext cx="571500" cy="2143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14375" y="1643063"/>
            <a:ext cx="8429625" cy="21431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14282" y="3472161"/>
            <a:ext cx="857256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ru-RU" sz="3200" dirty="0" smtClean="0">
              <a:latin typeface="Arial Black" pitchFamily="34" charset="0"/>
            </a:endParaRPr>
          </a:p>
          <a:p>
            <a:pPr algn="r"/>
            <a:endParaRPr lang="ru-RU" sz="4800" b="1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285750" y="1857375"/>
            <a:ext cx="8712968" cy="4776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900" dirty="0" smtClean="0"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900" dirty="0">
                <a:latin typeface="Arial Black" panose="020B0A04020102020204" pitchFamily="34" charset="0"/>
                <a:cs typeface="Times New Roman" panose="02020603050405020304" pitchFamily="18" charset="0"/>
              </a:rPr>
              <a:t>	</a:t>
            </a:r>
            <a:r>
              <a:rPr lang="ru-RU" sz="2600" dirty="0" smtClean="0">
                <a:latin typeface="Arial Black" panose="020B0A04020102020204" pitchFamily="34" charset="0"/>
              </a:rPr>
              <a:t>В 2016-2017 </a:t>
            </a:r>
            <a:r>
              <a:rPr lang="ru-RU" sz="2600" dirty="0">
                <a:latin typeface="Arial Black" panose="020B0A04020102020204" pitchFamily="34" charset="0"/>
              </a:rPr>
              <a:t>учебном году для получения аттестата </a:t>
            </a:r>
            <a:r>
              <a:rPr lang="ru-RU" sz="2600" dirty="0" smtClean="0">
                <a:latin typeface="Arial Black" panose="020B0A04020102020204" pitchFamily="34" charset="0"/>
              </a:rPr>
              <a:t>необходимо сдать </a:t>
            </a:r>
            <a:r>
              <a:rPr lang="ru-RU" sz="2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ЧЕТЫРЕ</a:t>
            </a:r>
            <a:r>
              <a:rPr lang="ru-RU" sz="2600" dirty="0" smtClean="0">
                <a:latin typeface="Arial Black" panose="020B0A04020102020204" pitchFamily="34" charset="0"/>
              </a:rPr>
              <a:t> экзамена, </a:t>
            </a:r>
            <a:r>
              <a:rPr lang="ru-RU" sz="2600" dirty="0">
                <a:latin typeface="Arial Black" panose="020B0A04020102020204" pitchFamily="34" charset="0"/>
              </a:rPr>
              <a:t>включая предметы по выбору. </a:t>
            </a:r>
            <a:endParaRPr lang="ru-RU" sz="2600" dirty="0" smtClean="0">
              <a:latin typeface="Arial Black" panose="020B0A040201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600" dirty="0" smtClean="0">
                <a:latin typeface="Arial Black" panose="020B0A04020102020204" pitchFamily="34" charset="0"/>
              </a:rPr>
              <a:t>	При </a:t>
            </a:r>
            <a:r>
              <a:rPr lang="ru-RU" sz="2600" dirty="0">
                <a:latin typeface="Arial Black" panose="020B0A04020102020204" pitchFamily="34" charset="0"/>
              </a:rPr>
              <a:t>неудовлетворительном результате пересдача экзамена будет доступна только по двум из четырёх учебных дисциплин, куда входят русский язык, математика и те предметы, которые выбрал </a:t>
            </a:r>
            <a:r>
              <a:rPr lang="ru-RU" sz="2600" dirty="0" smtClean="0">
                <a:latin typeface="Arial Black" panose="020B0A04020102020204" pitchFamily="34" charset="0"/>
              </a:rPr>
              <a:t>ученик.</a:t>
            </a:r>
            <a:endParaRPr lang="ru-RU" sz="2600" dirty="0">
              <a:solidFill>
                <a:schemeClr val="accent3">
                  <a:lumMod val="50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http://img-fotki.yandex.ru/get/5812/119528728.cc8/0_a1349_73cd9ad2_X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14290"/>
            <a:ext cx="1285875" cy="1285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OffAxis1Right"/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254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1643063"/>
            <a:ext cx="571500" cy="2143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14375" y="1643063"/>
            <a:ext cx="8429625" cy="21431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14282" y="1702447"/>
            <a:ext cx="8822214" cy="4862870"/>
          </a:xfrm>
          <a:prstGeom prst="rect">
            <a:avLst/>
          </a:prstGeom>
          <a:noFill/>
          <a:ln w="9525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</a:t>
            </a:r>
          </a:p>
          <a:p>
            <a:pPr algn="just"/>
            <a:r>
              <a:rPr lang="ru-RU" sz="2000" b="1" dirty="0">
                <a:latin typeface="Arial" pitchFamily="34" charset="0"/>
                <a:cs typeface="Arial" pitchFamily="34" charset="0"/>
              </a:rPr>
              <a:t>	</a:t>
            </a:r>
            <a:r>
              <a:rPr lang="ru-RU" dirty="0" smtClean="0">
                <a:latin typeface="Arial Black" panose="020B0A04020102020204" pitchFamily="34" charset="0"/>
              </a:rPr>
              <a:t>по </a:t>
            </a:r>
            <a:r>
              <a:rPr lang="ru-RU" dirty="0">
                <a:latin typeface="Arial Black" panose="020B0A04020102020204" pitchFamily="34" charset="0"/>
              </a:rPr>
              <a:t>решению </a:t>
            </a:r>
            <a:r>
              <a:rPr lang="ru-RU" dirty="0" smtClean="0">
                <a:latin typeface="Arial Black" panose="020B0A04020102020204" pitchFamily="34" charset="0"/>
              </a:rPr>
              <a:t>Государственной экзаменационной комиссией (ГЭК) следующие учащиеся</a:t>
            </a:r>
            <a:r>
              <a:rPr lang="ru-RU" dirty="0">
                <a:latin typeface="Arial Black" panose="020B0A04020102020204" pitchFamily="34" charset="0"/>
              </a:rPr>
              <a:t>:</a:t>
            </a:r>
          </a:p>
          <a:p>
            <a:pPr algn="just"/>
            <a:r>
              <a:rPr lang="ru-RU" dirty="0" smtClean="0">
                <a:latin typeface="Arial Black" panose="020B0A04020102020204" pitchFamily="34" charset="0"/>
              </a:rPr>
              <a:t>	- получившие </a:t>
            </a:r>
            <a:r>
              <a:rPr lang="ru-RU" dirty="0">
                <a:latin typeface="Arial Black" panose="020B0A04020102020204" pitchFamily="34" charset="0"/>
              </a:rPr>
              <a:t>на ГИА неудовлетворительные результаты по двум учебным предметам;</a:t>
            </a:r>
          </a:p>
          <a:p>
            <a:pPr algn="just"/>
            <a:r>
              <a:rPr lang="ru-RU" dirty="0" smtClean="0">
                <a:latin typeface="Arial Black" panose="020B0A04020102020204" pitchFamily="34" charset="0"/>
              </a:rPr>
              <a:t>	- не </a:t>
            </a:r>
            <a:r>
              <a:rPr lang="ru-RU" dirty="0">
                <a:latin typeface="Arial Black" panose="020B0A04020102020204" pitchFamily="34" charset="0"/>
              </a:rPr>
              <a:t>явившиеся на экзамены по уважительным причинам (болезнь или иные обстоятельства, подтвержденные документально);</a:t>
            </a:r>
          </a:p>
          <a:p>
            <a:pPr algn="just"/>
            <a:r>
              <a:rPr lang="ru-RU" dirty="0" smtClean="0">
                <a:latin typeface="Arial Black" panose="020B0A04020102020204" pitchFamily="34" charset="0"/>
              </a:rPr>
              <a:t>	- не </a:t>
            </a:r>
            <a:r>
              <a:rPr lang="ru-RU" dirty="0">
                <a:latin typeface="Arial Black" panose="020B0A04020102020204" pitchFamily="34" charset="0"/>
              </a:rPr>
              <a:t>завершившие выполнение экзаменационной работы по уважительным причинам (болезнь или иные обстоятельства, подтвержденные документально</a:t>
            </a:r>
            <a:r>
              <a:rPr lang="ru-RU" dirty="0" smtClean="0">
                <a:latin typeface="Arial Black" panose="020B0A04020102020204" pitchFamily="34" charset="0"/>
              </a:rPr>
              <a:t>);</a:t>
            </a:r>
          </a:p>
          <a:p>
            <a:pPr algn="just"/>
            <a:r>
              <a:rPr lang="ru-RU" dirty="0" smtClean="0">
                <a:latin typeface="Arial Black" panose="020B0A04020102020204" pitchFamily="34" charset="0"/>
              </a:rPr>
              <a:t>	- апелляция </a:t>
            </a:r>
            <a:r>
              <a:rPr lang="ru-RU" dirty="0">
                <a:latin typeface="Arial Black" panose="020B0A04020102020204" pitchFamily="34" charset="0"/>
              </a:rPr>
              <a:t>которых о нарушении установленного порядка проведения ГИА конфликтной комиссией была удовлетворена;</a:t>
            </a:r>
          </a:p>
          <a:p>
            <a:pPr algn="just"/>
            <a:r>
              <a:rPr lang="ru-RU" dirty="0" smtClean="0">
                <a:latin typeface="Arial Black" panose="020B0A04020102020204" pitchFamily="34" charset="0"/>
              </a:rPr>
              <a:t>	- результаты </a:t>
            </a:r>
            <a:r>
              <a:rPr lang="ru-RU" dirty="0">
                <a:latin typeface="Arial Black" panose="020B0A04020102020204" pitchFamily="34" charset="0"/>
              </a:rPr>
              <a:t>которых были аннулированы ГЭК в случае выявления фактов нарушений установленного порядка проведения </a:t>
            </a:r>
            <a:r>
              <a:rPr lang="ru-RU" dirty="0" smtClean="0">
                <a:latin typeface="Arial Black" panose="020B0A04020102020204" pitchFamily="34" charset="0"/>
              </a:rPr>
              <a:t>ГИА</a:t>
            </a:r>
            <a:r>
              <a:rPr lang="ru-RU" dirty="0">
                <a:latin typeface="Arial Black" panose="020B0A04020102020204" pitchFamily="34" charset="0"/>
              </a:rPr>
              <a:t>.</a:t>
            </a:r>
            <a:endParaRPr lang="ru-RU" b="1" dirty="0" smtClean="0">
              <a:latin typeface="Arial Black" panose="020B0A04020102020204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21488" y="210989"/>
            <a:ext cx="8147570" cy="1143000"/>
          </a:xfrm>
          <a:solidFill>
            <a:srgbClr val="92D050"/>
          </a:solidFill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Повторно могут сдать экзамены в 2017 году: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9" name="Рисунок 8" descr="http://img-fotki.yandex.ru/get/5812/119528728.cc8/0_a1349_73cd9ad2_X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4" y="0"/>
            <a:ext cx="1285875" cy="1285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OffAxis1Right"/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4441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00067" y="219575"/>
            <a:ext cx="7918774" cy="1143000"/>
          </a:xfrm>
          <a:solidFill>
            <a:srgbClr val="92D050"/>
          </a:solidFill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Сентябрьские сроки ГИА </a:t>
            </a:r>
            <a:b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</a:b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643063"/>
            <a:ext cx="571500" cy="2143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14375" y="1643063"/>
            <a:ext cx="8429625" cy="21431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42844" y="2173243"/>
            <a:ext cx="8795773" cy="438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000" b="1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3100" dirty="0">
                <a:latin typeface="Arial Black" panose="020B0A04020102020204" pitchFamily="34" charset="0"/>
              </a:rPr>
              <a:t>Если учащийся 9 класса не прошёл ГИА (</a:t>
            </a:r>
            <a:r>
              <a:rPr lang="ru-RU" sz="3100" dirty="0" smtClean="0">
                <a:latin typeface="Arial Black" panose="020B0A04020102020204" pitchFamily="34" charset="0"/>
              </a:rPr>
              <a:t>ОГЭ, ГВЭ), </a:t>
            </a:r>
            <a:r>
              <a:rPr lang="ru-RU" sz="3100" dirty="0">
                <a:latin typeface="Arial Black" panose="020B0A04020102020204" pitchFamily="34" charset="0"/>
              </a:rPr>
              <a:t>либо получил неудовлетворительные отметки более чем по двум дисциплинам, либо не смог пересдать один из экзаменов, организованных в дополнительные сроки, ещё один шанс на пересдачу будет ему дан не раньше 1 сентября 2017 года.</a:t>
            </a:r>
            <a:endParaRPr lang="ru-RU" sz="3100" b="1" dirty="0" smtClean="0">
              <a:latin typeface="Arial Black" panose="020B0A04020102020204" pitchFamily="34" charset="0"/>
            </a:endParaRPr>
          </a:p>
        </p:txBody>
      </p:sp>
      <p:pic>
        <p:nvPicPr>
          <p:cNvPr id="9" name="Рисунок 8" descr="http://img-fotki.yandex.ru/get/5812/119528728.cc8/0_a1349_73cd9ad2_X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14290"/>
            <a:ext cx="1285875" cy="1285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OffAxis1Right"/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0657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331640" y="214290"/>
            <a:ext cx="7704856" cy="1143000"/>
          </a:xfrm>
          <a:solidFill>
            <a:srgbClr val="92D050"/>
          </a:solidFill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rtlCol="0">
            <a:noAutofit/>
          </a:bodyPr>
          <a:lstStyle/>
          <a:p>
            <a:r>
              <a:rPr lang="ru-RU" sz="2800" b="1" dirty="0">
                <a:latin typeface="Arial Black" panose="020B0A04020102020204" pitchFamily="34" charset="0"/>
              </a:rPr>
              <a:t>Где можно ознакомиться с содержанием заданий по </a:t>
            </a:r>
            <a:r>
              <a:rPr lang="ru-RU" sz="2800" b="1" dirty="0" smtClean="0">
                <a:latin typeface="Arial Black" panose="020B0A04020102020204" pitchFamily="34" charset="0"/>
              </a:rPr>
              <a:t>ОГЭ, ГВЭ 2017?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643063"/>
            <a:ext cx="571500" cy="2143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14375" y="1643063"/>
            <a:ext cx="8429625" cy="21431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788024" y="1857375"/>
            <a:ext cx="4248472" cy="5016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Arial Black" panose="020B0A04020102020204" pitchFamily="34" charset="0"/>
              </a:rPr>
              <a:t>На </a:t>
            </a:r>
            <a:r>
              <a:rPr lang="ru-RU" sz="1600" dirty="0">
                <a:latin typeface="Arial Black" panose="020B0A04020102020204" pitchFamily="34" charset="0"/>
              </a:rPr>
              <a:t>сайте Федерального института педагогических </a:t>
            </a:r>
            <a:r>
              <a:rPr lang="ru-RU" sz="1600" dirty="0" smtClean="0">
                <a:latin typeface="Arial Black" panose="020B0A04020102020204" pitchFamily="34" charset="0"/>
              </a:rPr>
              <a:t>измерений: </a:t>
            </a:r>
            <a:r>
              <a:rPr lang="ru-RU" sz="1600" dirty="0">
                <a:solidFill>
                  <a:srgbClr val="0033CC"/>
                </a:solidFill>
                <a:latin typeface="Arial Black" panose="020B0A04020102020204" pitchFamily="34" charset="0"/>
              </a:rPr>
              <a:t>http://fipi.ru/oge-i-gve-9.</a:t>
            </a:r>
          </a:p>
          <a:p>
            <a:pPr algn="just"/>
            <a:r>
              <a:rPr lang="ru-RU" sz="1600" dirty="0" smtClean="0">
                <a:latin typeface="Arial Black" panose="020B0A04020102020204" pitchFamily="34" charset="0"/>
              </a:rPr>
              <a:t>На </a:t>
            </a:r>
            <a:r>
              <a:rPr lang="ru-RU" sz="1600" dirty="0">
                <a:latin typeface="Arial Black" panose="020B0A04020102020204" pitchFamily="34" charset="0"/>
              </a:rPr>
              <a:t>сайте </a:t>
            </a:r>
            <a:r>
              <a:rPr lang="ru-RU" sz="1600" dirty="0" smtClean="0">
                <a:latin typeface="Arial Black" panose="020B0A04020102020204" pitchFamily="34" charset="0"/>
              </a:rPr>
              <a:t>ФИПИ: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Arial Black" panose="020B0A04020102020204" pitchFamily="34" charset="0"/>
              </a:rPr>
              <a:t>предоставлен </a:t>
            </a:r>
            <a:r>
              <a:rPr lang="ru-RU" sz="1600" dirty="0">
                <a:latin typeface="Arial Black" panose="020B0A04020102020204" pitchFamily="34" charset="0"/>
              </a:rPr>
              <a:t>открытый банк заданий по всем предметам ОГЭ (http://opengia.ru/), который постоянно пополняется. </a:t>
            </a:r>
            <a:endParaRPr lang="ru-RU" sz="1600" dirty="0" smtClean="0">
              <a:latin typeface="Arial Black" panose="020B0A040201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Arial Black" panose="020B0A04020102020204" pitchFamily="34" charset="0"/>
              </a:rPr>
              <a:t>опубликованы </a:t>
            </a:r>
            <a:r>
              <a:rPr lang="ru-RU" sz="1600" dirty="0">
                <a:latin typeface="Arial Black" panose="020B0A04020102020204" pitchFamily="34" charset="0"/>
              </a:rPr>
              <a:t>тренировочные сборники для подготовки к государственной итоговой аттестации обучающихся                                     с ограниченными возможностями здоровья </a:t>
            </a:r>
            <a:r>
              <a:rPr lang="ru-RU" sz="1600" dirty="0">
                <a:solidFill>
                  <a:srgbClr val="0033CC"/>
                </a:solidFill>
                <a:latin typeface="Arial Black" panose="020B0A04020102020204" pitchFamily="34" charset="0"/>
              </a:rPr>
              <a:t>(http://www.fipi.ru/sborniki-OVZ).</a:t>
            </a:r>
          </a:p>
          <a:p>
            <a:pPr algn="just"/>
            <a:r>
              <a:rPr lang="ru-RU" sz="1600" dirty="0" smtClean="0">
                <a:latin typeface="Arial Black" panose="020B0A04020102020204" pitchFamily="34" charset="0"/>
              </a:rPr>
              <a:t>КИМ ОГЭ, ГВЭ будут </a:t>
            </a:r>
            <a:r>
              <a:rPr lang="ru-RU" sz="1600" dirty="0">
                <a:latin typeface="Arial Black" panose="020B0A04020102020204" pitchFamily="34" charset="0"/>
              </a:rPr>
              <a:t>формироваться с помощью открытого банка заданий и специализированного программного обеспечения</a:t>
            </a:r>
            <a:r>
              <a:rPr lang="ru-RU" sz="1600" dirty="0" smtClean="0"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14" name="Рисунок 13" descr="http://img-fotki.yandex.ru/get/5812/119528728.cc8/0_a1349_73cd9ad2_X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0" y="203979"/>
            <a:ext cx="1285875" cy="1285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OffAxis1Right"/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-1598" t="-1421" r="1598" b="22374"/>
          <a:stretch/>
        </p:blipFill>
        <p:spPr>
          <a:xfrm>
            <a:off x="144982" y="2143148"/>
            <a:ext cx="4481650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56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547664" y="226726"/>
            <a:ext cx="7488832" cy="1143000"/>
          </a:xfrm>
          <a:solidFill>
            <a:srgbClr val="92D050"/>
          </a:solidFill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Готовимся к ГИА 2017 года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643063"/>
            <a:ext cx="571500" cy="2143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14375" y="1643063"/>
            <a:ext cx="8429625" cy="21431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28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988840"/>
            <a:ext cx="8601105" cy="4732635"/>
          </a:xfrm>
          <a:prstGeom prst="rect">
            <a:avLst/>
          </a:prstGeom>
        </p:spPr>
      </p:pic>
      <p:pic>
        <p:nvPicPr>
          <p:cNvPr id="14" name="Рисунок 13" descr="http://img-fotki.yandex.ru/get/5812/119528728.cc8/0_a1349_73cd9ad2_XL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7" y="155288"/>
            <a:ext cx="1285875" cy="1285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OffAxis1Right"/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282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547664" y="214290"/>
            <a:ext cx="7488832" cy="1143000"/>
          </a:xfrm>
          <a:solidFill>
            <a:srgbClr val="92D050"/>
          </a:solidFill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rtlCol="0">
            <a:no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/>
            </a:r>
            <a:br>
              <a:rPr lang="ru-RU" sz="2800" b="1" dirty="0" smtClean="0">
                <a:latin typeface="Arial Black" pitchFamily="34" charset="0"/>
              </a:rPr>
            </a:br>
            <a:r>
              <a:rPr lang="ru-RU" sz="3200" dirty="0" err="1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Рособрнадзор</a:t>
            </a:r>
            <a:r>
              <a:rPr lang="ru-RU" sz="32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предупреждает: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643063"/>
            <a:ext cx="571500" cy="2143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14375" y="1643063"/>
            <a:ext cx="8429625" cy="21431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988840"/>
            <a:ext cx="8928992" cy="4710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u="sng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КУПИТЬ</a:t>
            </a:r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доступ в </a:t>
            </a:r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Интернете </a:t>
            </a:r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«настоящим заданиям» ГИА-9 </a:t>
            </a:r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экзаменов ОГЭ, ГВЭ – рекламная </a:t>
            </a:r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акция недобросовестных </a:t>
            </a:r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сайтов-мошенников</a:t>
            </a:r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 smtClean="0">
              <a:solidFill>
                <a:srgbClr val="FF000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200" dirty="0" smtClean="0">
              <a:solidFill>
                <a:srgbClr val="FF000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Материалы </a:t>
            </a:r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открытого банка заданий </a:t>
            </a:r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ГИА-9 </a:t>
            </a:r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находятся в свободном бесплатном доступе. </a:t>
            </a:r>
            <a:endParaRPr lang="ru-RU" sz="3200" dirty="0">
              <a:solidFill>
                <a:srgbClr val="FF0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http://img-fotki.yandex.ru/get/5812/119528728.cc8/0_a1349_73cd9ad2_X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" y="113623"/>
            <a:ext cx="1285875" cy="1285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OffAxis1Right"/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5971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://img-fotki.yandex.ru/get/5812/119528728.cc8/0_a1349_73cd9ad2_X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6" y="214289"/>
            <a:ext cx="1285875" cy="1285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OffAxis1Right"/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28718" y="214289"/>
            <a:ext cx="7715281" cy="1428773"/>
          </a:xfrm>
          <a:solidFill>
            <a:srgbClr val="92D050"/>
          </a:solidFill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rtlCol="0">
            <a:noAutofit/>
          </a:bodyPr>
          <a:lstStyle/>
          <a:p>
            <a:r>
              <a:rPr lang="ru-RU" sz="2400" dirty="0" smtClean="0">
                <a:latin typeface="Arial Black" panose="020B0A04020102020204" pitchFamily="34" charset="0"/>
              </a:rPr>
              <a:t>Обязанности родителей, </a:t>
            </a:r>
            <a:r>
              <a:rPr lang="ru-RU" sz="2400" dirty="0">
                <a:latin typeface="Arial Black" panose="020B0A04020102020204" pitchFamily="34" charset="0"/>
              </a:rPr>
              <a:t>определенные </a:t>
            </a:r>
            <a:r>
              <a:rPr lang="ru-RU" sz="2400" dirty="0" smtClean="0">
                <a:latin typeface="Arial Black" panose="020B0A04020102020204" pitchFamily="34" charset="0"/>
              </a:rPr>
              <a:t>Законом </a:t>
            </a:r>
            <a:r>
              <a:rPr lang="ru-RU" sz="2400" dirty="0">
                <a:latin typeface="Arial Black" panose="020B0A04020102020204" pitchFamily="34" charset="0"/>
              </a:rPr>
              <a:t>Российской Федерации «Об образовании в Российской Федерации</a:t>
            </a:r>
            <a:r>
              <a:rPr lang="ru-RU" sz="2400" dirty="0" smtClean="0">
                <a:latin typeface="Arial Black" panose="020B0A04020102020204" pitchFamily="34" charset="0"/>
              </a:rPr>
              <a:t>»,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643063"/>
            <a:ext cx="571500" cy="2143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14375" y="1643063"/>
            <a:ext cx="8429625" cy="21431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785960"/>
            <a:ext cx="8893652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dirty="0" smtClean="0">
                <a:latin typeface="Arial Black" panose="020B0A04020102020204" pitchFamily="34" charset="0"/>
              </a:rPr>
              <a:t>	ст. 44:</a:t>
            </a:r>
          </a:p>
          <a:p>
            <a:pPr algn="just"/>
            <a:r>
              <a:rPr lang="ru-RU" sz="2100" dirty="0" smtClean="0">
                <a:latin typeface="Arial Black" panose="020B0A04020102020204" pitchFamily="34" charset="0"/>
              </a:rPr>
              <a:t>Родители (законные представители) несовершеннолетних обучающихся ОБЯЗАНЫ:</a:t>
            </a:r>
          </a:p>
          <a:p>
            <a:pPr algn="just"/>
            <a:r>
              <a:rPr lang="ru-RU" sz="2100" dirty="0" smtClean="0">
                <a:latin typeface="Arial Black" panose="020B0A04020102020204" pitchFamily="34" charset="0"/>
              </a:rPr>
              <a:t>	п.п.1,п.4.</a:t>
            </a:r>
            <a:r>
              <a:rPr lang="ru-RU" sz="2100" u="sng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обеспечить</a:t>
            </a:r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100" u="sng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получение детьми общего образования</a:t>
            </a:r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;</a:t>
            </a:r>
          </a:p>
          <a:p>
            <a:pPr algn="just"/>
            <a:r>
              <a:rPr lang="ru-RU" sz="2100" dirty="0" smtClean="0">
                <a:latin typeface="Arial Black" panose="020B0A04020102020204" pitchFamily="34" charset="0"/>
              </a:rPr>
              <a:t>	п.п.3,п.4. уважать честь и достоинство обучающихся и работников организации, осуществляющей образовательную деятельность.</a:t>
            </a:r>
          </a:p>
          <a:p>
            <a:pPr algn="just"/>
            <a:r>
              <a:rPr lang="ru-RU" sz="2100" dirty="0" smtClean="0">
                <a:latin typeface="Arial Black" panose="020B0A04020102020204" pitchFamily="34" charset="0"/>
              </a:rPr>
              <a:t>	п. 6. </a:t>
            </a:r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За неисполнение или ненадлежащее исполнение обязанностей, установленных настоящим Федеральным законом и иными федеральными законами, родители (законные представители) несовершеннолетних обучающихся несут ответственность, предусмотренную законодательством Российской Федерации.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48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547664" y="214290"/>
            <a:ext cx="7488832" cy="1143000"/>
          </a:xfrm>
          <a:solidFill>
            <a:srgbClr val="92D050"/>
          </a:solidFill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rtlCol="0">
            <a:noAutofit/>
          </a:bodyPr>
          <a:lstStyle/>
          <a:p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Готовимся к ГИА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2017 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года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643063"/>
            <a:ext cx="571500" cy="2143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14375" y="1643063"/>
            <a:ext cx="8429625" cy="21431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9610" y="1916832"/>
            <a:ext cx="8926886" cy="455509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 Black" panose="020B0A04020102020204" pitchFamily="34" charset="0"/>
              </a:rPr>
              <a:t>	Для каждого ученика, испытывающего затруднения в освоении учебного материала, </a:t>
            </a:r>
            <a:r>
              <a:rPr lang="ru-RU" sz="2800" u="sng" dirty="0" smtClean="0">
                <a:latin typeface="Arial Black" panose="020B0A04020102020204" pitchFamily="34" charset="0"/>
              </a:rPr>
              <a:t>должны быть:</a:t>
            </a:r>
          </a:p>
          <a:p>
            <a:pPr algn="just"/>
            <a:endParaRPr lang="ru-RU" sz="1000" u="sng" dirty="0" smtClean="0">
              <a:latin typeface="Arial Black" panose="020B0A04020102020204" pitchFamily="34" charset="0"/>
            </a:endParaRPr>
          </a:p>
          <a:p>
            <a:pPr algn="just"/>
            <a:r>
              <a:rPr lang="ru-RU" sz="2800" dirty="0" smtClean="0">
                <a:latin typeface="Arial Black" panose="020B0A04020102020204" pitchFamily="34" charset="0"/>
              </a:rPr>
              <a:t>	</a:t>
            </a:r>
            <a:r>
              <a:rPr lang="ru-RU" sz="2800" u="sng" dirty="0" smtClean="0">
                <a:latin typeface="Arial Black" panose="020B0A04020102020204" pitchFamily="34" charset="0"/>
              </a:rPr>
              <a:t>индивидуальные </a:t>
            </a:r>
            <a:r>
              <a:rPr lang="ru-RU" sz="2800" u="sng" dirty="0">
                <a:latin typeface="Arial Black" panose="020B0A04020102020204" pitchFamily="34" charset="0"/>
              </a:rPr>
              <a:t>учебные </a:t>
            </a:r>
            <a:r>
              <a:rPr lang="ru-RU" sz="2800" u="sng" dirty="0" smtClean="0">
                <a:latin typeface="Arial Black" panose="020B0A04020102020204" pitchFamily="34" charset="0"/>
              </a:rPr>
              <a:t>программы </a:t>
            </a:r>
            <a:r>
              <a:rPr lang="ru-RU" sz="2800" u="sng" dirty="0">
                <a:latin typeface="Arial Black" panose="020B0A04020102020204" pitchFamily="34" charset="0"/>
              </a:rPr>
              <a:t>устранения учебных дефицитов</a:t>
            </a:r>
            <a:r>
              <a:rPr lang="ru-RU" sz="2800" dirty="0">
                <a:latin typeface="Arial Black" panose="020B0A04020102020204" pitchFamily="34" charset="0"/>
              </a:rPr>
              <a:t>, разработанные </a:t>
            </a:r>
            <a:r>
              <a:rPr lang="ru-RU" sz="2800" dirty="0" smtClean="0">
                <a:latin typeface="Arial Black" panose="020B0A04020102020204" pitchFamily="34" charset="0"/>
              </a:rPr>
              <a:t>педагогами </a:t>
            </a:r>
            <a:r>
              <a:rPr lang="ru-RU" sz="2800" dirty="0">
                <a:latin typeface="Arial Black" panose="020B0A04020102020204" pitchFamily="34" charset="0"/>
              </a:rPr>
              <a:t>школы, утвержденные директором школы, </a:t>
            </a:r>
            <a:r>
              <a:rPr lang="ru-RU" sz="2800" u="sng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согласованные личной подписью родителя выпускника </a:t>
            </a:r>
            <a:r>
              <a:rPr lang="ru-RU" sz="2800" dirty="0">
                <a:latin typeface="Arial Black" panose="020B0A04020102020204" pitchFamily="34" charset="0"/>
              </a:rPr>
              <a:t>(законного представителя</a:t>
            </a:r>
            <a:r>
              <a:rPr lang="ru-RU" sz="2800" dirty="0" smtClean="0">
                <a:latin typeface="Arial Black" panose="020B0A04020102020204" pitchFamily="34" charset="0"/>
              </a:rPr>
              <a:t>).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pic>
        <p:nvPicPr>
          <p:cNvPr id="14" name="Рисунок 13" descr="http://img-fotki.yandex.ru/get/5812/119528728.cc8/0_a1349_73cd9ad2_X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0" y="203979"/>
            <a:ext cx="1285875" cy="1285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OffAxis1Right"/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282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547664" y="214290"/>
            <a:ext cx="7488832" cy="1143000"/>
          </a:xfrm>
          <a:solidFill>
            <a:srgbClr val="92D050"/>
          </a:solidFill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rtlCol="0">
            <a:noAutofit/>
          </a:bodyPr>
          <a:lstStyle/>
          <a:p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Готовимся к ГИА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2017 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года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643063"/>
            <a:ext cx="571500" cy="2143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14375" y="1643063"/>
            <a:ext cx="8429625" cy="21431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9610" y="1857375"/>
            <a:ext cx="8926886" cy="467820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 Black" panose="020B0A04020102020204" pitchFamily="34" charset="0"/>
              </a:rPr>
              <a:t>	</a:t>
            </a:r>
            <a:r>
              <a:rPr lang="ru-RU" sz="27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Учителями школ с октября 2017 года будут проводиться консультативные занятия с учащимися школ городского округа по отдельному расписанию в здании Управления образования, Центра дополнительного образования детей (</a:t>
            </a:r>
            <a:r>
              <a:rPr lang="ru-RU" sz="2700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каб</a:t>
            </a:r>
            <a:r>
              <a:rPr lang="ru-RU" sz="27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. 305).</a:t>
            </a:r>
          </a:p>
          <a:p>
            <a:pPr algn="just"/>
            <a:endParaRPr lang="ru-RU" sz="2700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just"/>
            <a:r>
              <a:rPr lang="ru-RU" sz="2700" dirty="0">
                <a:solidFill>
                  <a:srgbClr val="C00000"/>
                </a:solidFill>
                <a:latin typeface="Arial Black" panose="020B0A04020102020204" pitchFamily="34" charset="0"/>
              </a:rPr>
              <a:t>	</a:t>
            </a:r>
            <a:r>
              <a:rPr lang="ru-RU" sz="27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С Информацией о графике проводимых консультаций </a:t>
            </a:r>
            <a:r>
              <a:rPr lang="ru-RU" sz="27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можно ознакомиться </a:t>
            </a:r>
            <a:r>
              <a:rPr lang="ru-RU" sz="27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 своих  школах.</a:t>
            </a:r>
            <a:endParaRPr lang="ru-RU" sz="27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4" name="Рисунок 13" descr="http://img-fotki.yandex.ru/get/5812/119528728.cc8/0_a1349_73cd9ad2_X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0" y="203979"/>
            <a:ext cx="1285875" cy="1285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OffAxis1Right"/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3903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75656" y="269024"/>
            <a:ext cx="7488832" cy="1143000"/>
          </a:xfrm>
          <a:solidFill>
            <a:srgbClr val="92D050"/>
          </a:solidFill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rtlCol="0">
            <a:no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latin typeface="Arial Black" panose="020B0A04020102020204" pitchFamily="34" charset="0"/>
              </a:rPr>
              <a:t>Как </a:t>
            </a:r>
            <a:r>
              <a:rPr lang="ru-RU" sz="2400" b="1" dirty="0">
                <a:latin typeface="Arial Black" panose="020B0A04020102020204" pitchFamily="34" charset="0"/>
              </a:rPr>
              <a:t>выставляются отметки в аттестате об основном общем образовании?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643063"/>
            <a:ext cx="571500" cy="2143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14375" y="1643063"/>
            <a:ext cx="8429625" cy="21431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731204"/>
            <a:ext cx="900115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Arial Black" panose="020B0A04020102020204" pitchFamily="34" charset="0"/>
              </a:rPr>
              <a:t>	</a:t>
            </a:r>
            <a:r>
              <a:rPr lang="ru-RU" sz="2200" b="1" dirty="0" smtClean="0">
                <a:latin typeface="Arial Black" panose="020B0A04020102020204" pitchFamily="34" charset="0"/>
              </a:rPr>
              <a:t>В </a:t>
            </a:r>
            <a:r>
              <a:rPr lang="ru-RU" sz="2200" b="1" dirty="0">
                <a:latin typeface="Arial Black" panose="020B0A04020102020204" pitchFamily="34" charset="0"/>
              </a:rPr>
              <a:t>соответствии Порядком заполнения, учета и выдачи аттестатов                          об основном общем и среднем общем образовании и их дубликатов, утвержденным приказом Министерства образования и науки Российской Федерации                               от 14.02.2014 № 115,  итоговые отметки за 9 класс по русскому языку и математике (обязательным предмета ГИА) определяются как среднее арифметическое годовой и экзаменационной отметок выпускника и выставляются в аттестат целыми числами в соответствии с правилами математического округления.</a:t>
            </a:r>
          </a:p>
          <a:p>
            <a:pPr algn="just"/>
            <a:r>
              <a:rPr lang="ru-RU" sz="2200" b="1" dirty="0" smtClean="0">
                <a:latin typeface="Arial Black" panose="020B0A04020102020204" pitchFamily="34" charset="0"/>
              </a:rPr>
              <a:t>	Итоговые </a:t>
            </a:r>
            <a:r>
              <a:rPr lang="ru-RU" sz="2200" b="1" dirty="0">
                <a:latin typeface="Arial Black" panose="020B0A04020102020204" pitchFamily="34" charset="0"/>
              </a:rPr>
              <a:t>отметки за 9 класс по другим учебным предметам выставляются на основе годовой отметки выпускника за 9 класс. 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http://img-fotki.yandex.ru/get/5812/119528728.cc8/0_a1349_73cd9ad2_X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14290"/>
            <a:ext cx="1285875" cy="1285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OffAxis1Right"/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9323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547664" y="251926"/>
            <a:ext cx="7488832" cy="1143000"/>
          </a:xfrm>
          <a:solidFill>
            <a:srgbClr val="92D050"/>
          </a:solidFill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rtlCol="0">
            <a:noAutofit/>
          </a:bodyPr>
          <a:lstStyle/>
          <a:p>
            <a:r>
              <a:rPr lang="ru-RU" sz="2800" dirty="0" smtClean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Психологические </a:t>
            </a:r>
            <a:r>
              <a:rPr lang="ru-RU" sz="28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рекомендации родителям выпускников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643063"/>
            <a:ext cx="571500" cy="2143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14375" y="1643063"/>
            <a:ext cx="8429625" cy="21431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2000273"/>
            <a:ext cx="8568951" cy="4088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Рекомендация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«Душевный покой» </a:t>
            </a:r>
            <a:endParaRPr lang="ru-RU" sz="2800" dirty="0" smtClean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Выражайте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уверенность в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силах ребенка,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пугайте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его провалом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Регулируйте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свое волнение и не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переносите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его на ребенка. 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Выражайте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своему ребенку готовность помочь и помогайте в различных вопросах подготовки. </a:t>
            </a:r>
            <a:endParaRPr lang="ru-RU" sz="2800" dirty="0">
              <a:solidFill>
                <a:schemeClr val="tx2">
                  <a:lumMod val="75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http://img-fotki.yandex.ru/get/5812/119528728.cc8/0_a1349_73cd9ad2_X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14290"/>
            <a:ext cx="1285875" cy="1285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OffAxis1Right"/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282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547664" y="214290"/>
            <a:ext cx="7488832" cy="1143000"/>
          </a:xfrm>
          <a:solidFill>
            <a:srgbClr val="92D050"/>
          </a:solidFill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rtlCol="0">
            <a:noAutofit/>
          </a:bodyPr>
          <a:lstStyle/>
          <a:p>
            <a:r>
              <a:rPr lang="ru-RU" sz="2800" dirty="0" smtClean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Психологические </a:t>
            </a:r>
            <a:r>
              <a:rPr lang="ru-RU" sz="28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рекомендации родителям выпускников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643063"/>
            <a:ext cx="571500" cy="2143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14375" y="1643063"/>
            <a:ext cx="8429625" cy="21431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3865" y="1613887"/>
            <a:ext cx="899962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Рекомендация 2 «Физическое здоровье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». </a:t>
            </a:r>
          </a:p>
          <a:p>
            <a:pPr algn="just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	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Не 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нагнетайте атмосферу накануне экзаменов. </a:t>
            </a:r>
            <a:endParaRPr lang="ru-RU" sz="26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just"/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	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Повышайте 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уверенность у ребёнка. 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	Наблюдайте 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за его самочувствием. 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	Контролируйте 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режим подготовки ребёнка, не допускайте перегрузок. 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	</a:t>
            </a:r>
          </a:p>
          <a:p>
            <a:pPr algn="just"/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	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Организуйте 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прогулки на свежем воздухе. 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	</a:t>
            </a:r>
          </a:p>
          <a:p>
            <a:pPr algn="just"/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	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Обратите 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внимание на питание ребёнка. Такие продукты, как рыба, творог, орехи, курага т.д. стимулируют работу головного мозга. </a:t>
            </a:r>
          </a:p>
        </p:txBody>
      </p:sp>
      <p:pic>
        <p:nvPicPr>
          <p:cNvPr id="13" name="Рисунок 12" descr="http://img-fotki.yandex.ru/get/5812/119528728.cc8/0_a1349_73cd9ad2_X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66" y="142852"/>
            <a:ext cx="1285875" cy="1285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OffAxis1Right"/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658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547664" y="214290"/>
            <a:ext cx="7488832" cy="1143000"/>
          </a:xfrm>
          <a:solidFill>
            <a:srgbClr val="92D050"/>
          </a:solidFill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rtlCol="0">
            <a:noAutofit/>
          </a:bodyPr>
          <a:lstStyle/>
          <a:p>
            <a:r>
              <a:rPr lang="ru-RU" sz="2800" dirty="0" smtClean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Психологические </a:t>
            </a:r>
            <a:r>
              <a:rPr lang="ru-RU" sz="28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рекомендации родителям выпускников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643063"/>
            <a:ext cx="571500" cy="2143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14375" y="1643063"/>
            <a:ext cx="8429625" cy="21431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42844" y="1643064"/>
            <a:ext cx="88936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Рекомендация 3 «Организационные моменты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». </a:t>
            </a:r>
          </a:p>
          <a:p>
            <a:pPr algn="just"/>
            <a:r>
              <a:rPr lang="ru-RU" sz="800" dirty="0">
                <a:latin typeface="Arial Black" panose="020B0A04020102020204" pitchFamily="34" charset="0"/>
              </a:rPr>
              <a:t>	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Родители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должны знать процедуру экзамена, чтобы быть в состоянии помочь своим детям правильно к нему подготовиться, распределить свои силы.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just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	Если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вы знаете, жаворонок ваш ребенок или сова, помогите ему спланировать рабочий график с учетом этих особенностей. И не старайтесь приучить полуночника работать на рассвете.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just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	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Если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вы точно не знаете, когда ребенку легче работается, учтите: у большинства людей пики суточных биоритмов приходятся на периоды</a:t>
            </a:r>
            <a:r>
              <a:rPr lang="ru-RU" sz="2400" dirty="0">
                <a:solidFill>
                  <a:srgbClr val="00800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с 9.00 до 12.00 и с 16.00 до 18.00. </a:t>
            </a:r>
          </a:p>
        </p:txBody>
      </p:sp>
      <p:pic>
        <p:nvPicPr>
          <p:cNvPr id="13" name="Рисунок 12" descr="http://img-fotki.yandex.ru/get/5812/119528728.cc8/0_a1349_73cd9ad2_X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14290"/>
            <a:ext cx="1285875" cy="1285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OffAxis1Right"/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1005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547664" y="197389"/>
            <a:ext cx="7488832" cy="1143000"/>
          </a:xfrm>
          <a:solidFill>
            <a:srgbClr val="92D050"/>
          </a:solidFill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rtlCol="0"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Управление образования Администрации городского округа Сухой Лог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643063"/>
            <a:ext cx="571500" cy="2143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14375" y="1643063"/>
            <a:ext cx="8429625" cy="21431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6" descr="̍傎眝˸⸸퐰紴̍嫰̍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85720" y="142852"/>
            <a:ext cx="1000132" cy="1252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1386" y="1769285"/>
            <a:ext cx="9036496" cy="5157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400" u="sng" dirty="0" smtClean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u="sng" dirty="0" smtClean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Телефоны </a:t>
            </a:r>
            <a:r>
              <a:rPr lang="ru-RU" sz="2400" u="sng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горячей линии </a:t>
            </a:r>
            <a:r>
              <a:rPr lang="ru-RU" sz="2400" u="sng" dirty="0" smtClean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вопросам Государственной итоговой аттестации в 2016-2017 учебном году: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u="sng" dirty="0" smtClean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МКУ Управление образования –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u="sng" dirty="0" smtClean="0">
                <a:solidFill>
                  <a:schemeClr val="accent6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Наталья Александровна Нохрина – 4-35-05.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400" u="sng" dirty="0" smtClean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u="sng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Начальник Управления образования Администрации городского округа Сухой Лог–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u="sng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Юлия Сергеевна Берсенева– 4-33-85.</a:t>
            </a:r>
            <a:endParaRPr lang="ru-RU" sz="2400" u="sng" dirty="0">
              <a:solidFill>
                <a:schemeClr val="accent6">
                  <a:lumMod val="75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400" dirty="0">
              <a:solidFill>
                <a:schemeClr val="accent6">
                  <a:lumMod val="50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547664" y="197389"/>
            <a:ext cx="7488832" cy="1143000"/>
          </a:xfrm>
          <a:solidFill>
            <a:srgbClr val="92D050"/>
          </a:solidFill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rtlCol="0"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Управление образования Администрации городского округа Сухой Лог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643063"/>
            <a:ext cx="571500" cy="2143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14375" y="1643063"/>
            <a:ext cx="8429625" cy="21431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6" descr="̍傎眝˸⸸퐰紴̍嫰̍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85720" y="142852"/>
            <a:ext cx="1000132" cy="1252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1386" y="1769285"/>
            <a:ext cx="9036496" cy="5038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u="sng" dirty="0" smtClean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Уважаемые родители!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Помните</a:t>
            </a:r>
            <a:r>
              <a:rPr lang="ru-RU" sz="23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ваш ребенок единственный и неповторимый. 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Особенный</a:t>
            </a:r>
            <a:r>
              <a:rPr lang="ru-RU" sz="23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ru-RU" sz="2300" dirty="0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Поэтому </a:t>
            </a:r>
            <a:r>
              <a:rPr lang="ru-RU" sz="23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любой надежный рецепт, опробованный поколениями родителей, может оказаться бесполезным. </a:t>
            </a:r>
            <a:endParaRPr lang="ru-RU" sz="2300" dirty="0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Ищите </a:t>
            </a:r>
            <a:r>
              <a:rPr lang="ru-RU" sz="23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то, что поможет именно 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Вашему </a:t>
            </a:r>
            <a:r>
              <a:rPr lang="ru-RU" sz="23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сыну, 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Вашей дочери</a:t>
            </a:r>
            <a:r>
              <a:rPr lang="ru-RU" sz="23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300" dirty="0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Наблюдайте</a:t>
            </a:r>
            <a:r>
              <a:rPr lang="ru-RU" sz="23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размышляйте, обсуждайте с ребенком все проблемы. </a:t>
            </a:r>
            <a:endParaRPr lang="ru-RU" sz="2300" dirty="0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800" dirty="0" smtClean="0">
              <a:solidFill>
                <a:srgbClr val="C00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СПАСИБО!</a:t>
            </a:r>
            <a:endParaRPr lang="ru-RU" sz="2400" dirty="0">
              <a:solidFill>
                <a:srgbClr val="C00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62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500166" y="214290"/>
            <a:ext cx="7286676" cy="1143000"/>
          </a:xfrm>
          <a:solidFill>
            <a:srgbClr val="92D050"/>
          </a:solidFill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rtlCol="0">
            <a:noAutofit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Нормативные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основания проведения ГИА:</a:t>
            </a:r>
            <a:br>
              <a:rPr lang="ru-RU" sz="32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643063"/>
            <a:ext cx="571500" cy="2143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14375" y="1643063"/>
            <a:ext cx="8429625" cy="21431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988840"/>
            <a:ext cx="88569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4400" dirty="0" smtClean="0">
              <a:latin typeface="Arial Black" panose="020B0A04020102020204" pitchFamily="34" charset="0"/>
            </a:endParaRPr>
          </a:p>
          <a:p>
            <a:pPr algn="just"/>
            <a:r>
              <a:rPr lang="ru-RU" sz="4400" dirty="0">
                <a:latin typeface="Arial Black" panose="020B0A04020102020204" pitchFamily="34" charset="0"/>
              </a:rPr>
              <a:t>	</a:t>
            </a:r>
          </a:p>
        </p:txBody>
      </p:sp>
      <p:pic>
        <p:nvPicPr>
          <p:cNvPr id="9" name="Рисунок 8" descr="http://img-fotki.yandex.ru/get/5812/119528728.cc8/0_a1349_73cd9ad2_X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14290"/>
            <a:ext cx="1285875" cy="1285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OffAxis1Right"/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</p:pic>
      <p:sp>
        <p:nvSpPr>
          <p:cNvPr id="10" name="Заголовок 5"/>
          <p:cNvSpPr txBox="1">
            <a:spLocks/>
          </p:cNvSpPr>
          <p:nvPr/>
        </p:nvSpPr>
        <p:spPr>
          <a:xfrm>
            <a:off x="1187624" y="214290"/>
            <a:ext cx="7776864" cy="1143000"/>
          </a:xfrm>
          <a:prstGeom prst="rect">
            <a:avLst/>
          </a:prstGeom>
          <a:solidFill>
            <a:srgbClr val="92D050"/>
          </a:solidFill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Государственная итоговая аттестация выпускников (ГИА) – это </a:t>
            </a:r>
            <a:r>
              <a:rPr kumimoji="0" lang="ru-RU" sz="2400" b="1" i="0" u="sng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ВЫБОР БУДУЩЕГО </a:t>
            </a:r>
            <a:r>
              <a:rPr kumimoji="0" lang="ru-RU" sz="20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каждым выпускником 2017 года</a:t>
            </a:r>
            <a:endParaRPr lang="ru-RU" sz="2000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84230" y="1857375"/>
            <a:ext cx="5459770" cy="48628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Arial Black" pitchFamily="34" charset="0"/>
            </a:endParaRP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 Black" pitchFamily="34" charset="0"/>
              </a:rPr>
              <a:t>Документы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 Black" pitchFamily="34" charset="0"/>
              </a:rPr>
              <a:t>ГИА 2017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 Black" pitchFamily="34" charset="0"/>
              </a:rPr>
              <a:t>года:</a:t>
            </a:r>
            <a:endParaRPr lang="ru-RU" dirty="0"/>
          </a:p>
          <a:p>
            <a:pPr algn="ctr"/>
            <a:endParaRPr lang="ru-RU" sz="1000" dirty="0">
              <a:latin typeface="Arial Black" panose="020B0A04020102020204" pitchFamily="34" charset="0"/>
            </a:endParaRPr>
          </a:p>
          <a:p>
            <a:pPr algn="ctr"/>
            <a:r>
              <a:rPr lang="ru-RU" sz="2200" dirty="0" smtClean="0">
                <a:latin typeface="Arial Black" panose="020B0A04020102020204" pitchFamily="34" charset="0"/>
              </a:rPr>
              <a:t>Федеральный </a:t>
            </a:r>
            <a:r>
              <a:rPr lang="ru-RU" sz="2200" dirty="0">
                <a:latin typeface="Arial Black" panose="020B0A04020102020204" pitchFamily="34" charset="0"/>
              </a:rPr>
              <a:t>закон от 29.12.2012 N 273-ФЗ </a:t>
            </a:r>
            <a:endParaRPr lang="ru-RU" sz="2200" dirty="0" smtClean="0">
              <a:latin typeface="Arial Black" panose="020B0A04020102020204" pitchFamily="34" charset="0"/>
            </a:endParaRPr>
          </a:p>
          <a:p>
            <a:pPr algn="ctr"/>
            <a:r>
              <a:rPr lang="ru-RU" sz="2200" b="1" dirty="0" smtClean="0">
                <a:latin typeface="Arial Black" panose="020B0A04020102020204" pitchFamily="34" charset="0"/>
              </a:rPr>
              <a:t>«</a:t>
            </a:r>
            <a:r>
              <a:rPr lang="ru-RU" sz="2200" b="1" dirty="0">
                <a:latin typeface="Arial Black" panose="020B0A04020102020204" pitchFamily="34" charset="0"/>
              </a:rPr>
              <a:t>Об образовании в Российской Федерации</a:t>
            </a:r>
            <a:r>
              <a:rPr lang="ru-RU" sz="2200" b="1" dirty="0" smtClean="0">
                <a:latin typeface="Arial Black" panose="020B0A04020102020204" pitchFamily="34" charset="0"/>
              </a:rPr>
              <a:t>». </a:t>
            </a:r>
            <a:endParaRPr lang="ru-RU" sz="2200" b="1" dirty="0">
              <a:latin typeface="Arial Black" panose="020B0A04020102020204" pitchFamily="34" charset="0"/>
            </a:endParaRPr>
          </a:p>
          <a:p>
            <a:pPr algn="just"/>
            <a:endParaRPr lang="ru-RU" sz="2200" dirty="0">
              <a:latin typeface="Arial Black" panose="020B0A04020102020204" pitchFamily="34" charset="0"/>
            </a:endParaRPr>
          </a:p>
          <a:p>
            <a:pPr algn="just"/>
            <a:r>
              <a:rPr lang="ru-RU" sz="2200" dirty="0">
                <a:latin typeface="Arial Black" panose="020B0A04020102020204" pitchFamily="34" charset="0"/>
              </a:rPr>
              <a:t>	Приказ </a:t>
            </a:r>
            <a:r>
              <a:rPr lang="ru-RU" sz="2200" dirty="0" err="1">
                <a:latin typeface="Arial Black" panose="020B0A04020102020204" pitchFamily="34" charset="0"/>
              </a:rPr>
              <a:t>Минобрнауки</a:t>
            </a:r>
            <a:r>
              <a:rPr lang="ru-RU" sz="2200" dirty="0">
                <a:latin typeface="Arial Black" panose="020B0A04020102020204" pitchFamily="34" charset="0"/>
              </a:rPr>
              <a:t> России </a:t>
            </a:r>
            <a:r>
              <a:rPr lang="ru-RU" sz="2200" dirty="0" smtClean="0">
                <a:latin typeface="Arial Black" panose="020B0A04020102020204" pitchFamily="34" charset="0"/>
              </a:rPr>
              <a:t>от </a:t>
            </a:r>
            <a:r>
              <a:rPr lang="ru-RU" sz="2200" dirty="0">
                <a:latin typeface="Arial Black" panose="020B0A04020102020204" pitchFamily="34" charset="0"/>
              </a:rPr>
              <a:t>25.12.2013 N 1394 </a:t>
            </a:r>
          </a:p>
          <a:p>
            <a:pPr algn="ctr"/>
            <a:r>
              <a:rPr lang="ru-RU" sz="2200" dirty="0">
                <a:latin typeface="Arial Black" panose="020B0A04020102020204" pitchFamily="34" charset="0"/>
              </a:rPr>
              <a:t>«Об утверждении Порядка проведения государственной итоговой аттестации по образовательным программам основного общего образования</a:t>
            </a:r>
            <a:r>
              <a:rPr lang="ru-RU" sz="2200" dirty="0" smtClean="0">
                <a:latin typeface="Arial Black" panose="020B0A04020102020204" pitchFamily="34" charset="0"/>
              </a:rPr>
              <a:t>»</a:t>
            </a:r>
            <a:endParaRPr lang="ru-RU" sz="2200" dirty="0">
              <a:latin typeface="Arial Black" panose="020B0A04020102020204" pitchFamily="34" charset="0"/>
            </a:endParaRPr>
          </a:p>
        </p:txBody>
      </p:sp>
      <p:pic>
        <p:nvPicPr>
          <p:cNvPr id="4" name="Picture 2" descr="http://biblio.by/media/catalog/product/cache/1/image/1200x1200/9df78eab33525d08d6e5fb8d27136e95/9/7/9785699881840-2016--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8" r="17553"/>
          <a:stretch/>
        </p:blipFill>
        <p:spPr bwMode="auto">
          <a:xfrm>
            <a:off x="0" y="1920910"/>
            <a:ext cx="3684230" cy="4864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46022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500166" y="214290"/>
            <a:ext cx="7643834" cy="1143000"/>
          </a:xfrm>
          <a:solidFill>
            <a:srgbClr val="92D050"/>
          </a:solidFill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rtlCol="0">
            <a:noAutofit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2800" dirty="0">
                <a:latin typeface="Arial Black" panose="020B0A04020102020204" pitchFamily="34" charset="0"/>
              </a:rPr>
              <a:t>ГИА </a:t>
            </a:r>
            <a:r>
              <a:rPr lang="ru-RU" sz="2800" dirty="0" smtClean="0">
                <a:latin typeface="Arial Black" panose="020B0A04020102020204" pitchFamily="34" charset="0"/>
              </a:rPr>
              <a:t>является ОБЯЗАТЕЛЬНОЙ</a:t>
            </a:r>
            <a:r>
              <a:rPr lang="ru-RU" sz="2800" dirty="0">
                <a:latin typeface="Arial Black" panose="020B0A04020102020204" pitchFamily="34" charset="0"/>
              </a:rPr>
              <a:t/>
            </a:r>
            <a:br>
              <a:rPr lang="ru-RU" sz="2800" dirty="0">
                <a:latin typeface="Arial Black" panose="020B0A04020102020204" pitchFamily="34" charset="0"/>
              </a:rPr>
            </a:br>
            <a:r>
              <a:rPr lang="ru-RU" sz="3200" dirty="0" smtClean="0">
                <a:latin typeface="Arial Black" panose="020B0A04020102020204" pitchFamily="34" charset="0"/>
              </a:rPr>
              <a:t/>
            </a:r>
            <a:br>
              <a:rPr lang="ru-RU" sz="3200" dirty="0" smtClean="0">
                <a:latin typeface="Arial Black" panose="020B0A04020102020204" pitchFamily="34" charset="0"/>
              </a:rPr>
            </a:br>
            <a:endParaRPr lang="ru-RU" sz="3200" b="1" dirty="0"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643063"/>
            <a:ext cx="571500" cy="2143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14375" y="1643063"/>
            <a:ext cx="8429625" cy="21431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9" name="Рисунок 8" descr="http://img-fotki.yandex.ru/get/5812/119528728.cc8/0_a1349_73cd9ad2_X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14290"/>
            <a:ext cx="1285875" cy="1285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OffAxis1Right"/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4642867" y="1500166"/>
            <a:ext cx="4393630" cy="52629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Arial Black" panose="020B0A04020102020204" pitchFamily="34" charset="0"/>
              </a:rPr>
              <a:t>ГИА:</a:t>
            </a:r>
          </a:p>
          <a:p>
            <a:pPr algn="ctr"/>
            <a:r>
              <a:rPr lang="ru-RU" sz="2800" dirty="0" smtClean="0">
                <a:latin typeface="Arial Black" panose="020B0A04020102020204" pitchFamily="34" charset="0"/>
              </a:rPr>
              <a:t>- проводится ГЭК;</a:t>
            </a:r>
          </a:p>
          <a:p>
            <a:pPr algn="ctr"/>
            <a:r>
              <a:rPr lang="ru-RU" sz="2800" dirty="0" smtClean="0">
                <a:latin typeface="Arial Black" panose="020B0A04020102020204" pitchFamily="34" charset="0"/>
              </a:rPr>
              <a:t>- по </a:t>
            </a:r>
            <a:r>
              <a:rPr lang="ru-RU" sz="2800" dirty="0">
                <a:latin typeface="Arial Black" panose="020B0A04020102020204" pitchFamily="34" charset="0"/>
              </a:rPr>
              <a:t>единому </a:t>
            </a:r>
            <a:r>
              <a:rPr lang="ru-RU" sz="2800" dirty="0" smtClean="0">
                <a:latin typeface="Arial Black" panose="020B0A04020102020204" pitchFamily="34" charset="0"/>
              </a:rPr>
              <a:t>расписанию; </a:t>
            </a:r>
            <a:endParaRPr lang="ru-RU" sz="2800" dirty="0">
              <a:latin typeface="Arial Black" panose="020B0A04020102020204" pitchFamily="34" charset="0"/>
            </a:endParaRPr>
          </a:p>
          <a:p>
            <a:pPr algn="ctr"/>
            <a:r>
              <a:rPr lang="ru-RU" sz="2800" dirty="0" smtClean="0">
                <a:latin typeface="Arial Black" panose="020B0A04020102020204" pitchFamily="34" charset="0"/>
              </a:rPr>
              <a:t>- с </a:t>
            </a:r>
            <a:r>
              <a:rPr lang="ru-RU" sz="2800" dirty="0">
                <a:latin typeface="Arial Black" panose="020B0A04020102020204" pitchFamily="34" charset="0"/>
              </a:rPr>
              <a:t>использованием </a:t>
            </a:r>
            <a:r>
              <a:rPr lang="ru-RU" sz="2800" dirty="0" smtClean="0">
                <a:latin typeface="Arial Black" panose="020B0A04020102020204" pitchFamily="34" charset="0"/>
              </a:rPr>
              <a:t>контрольно-измерительных </a:t>
            </a:r>
            <a:r>
              <a:rPr lang="ru-RU" sz="2800" dirty="0">
                <a:latin typeface="Arial Black" panose="020B0A04020102020204" pitchFamily="34" charset="0"/>
              </a:rPr>
              <a:t>материалов </a:t>
            </a:r>
            <a:r>
              <a:rPr lang="ru-RU" sz="2800" dirty="0" smtClean="0">
                <a:latin typeface="Arial Black" panose="020B0A04020102020204" pitchFamily="34" charset="0"/>
              </a:rPr>
              <a:t>– КИМ; </a:t>
            </a:r>
          </a:p>
          <a:p>
            <a:pPr algn="ctr"/>
            <a:r>
              <a:rPr lang="ru-RU" sz="2800" dirty="0" smtClean="0">
                <a:latin typeface="Arial Black" panose="020B0A04020102020204" pitchFamily="34" charset="0"/>
              </a:rPr>
              <a:t>- на специальных бланках </a:t>
            </a:r>
            <a:r>
              <a:rPr lang="ru-RU" sz="2800" dirty="0">
                <a:latin typeface="Arial Black" panose="020B0A04020102020204" pitchFamily="34" charset="0"/>
              </a:rPr>
              <a:t>для оформления ответов на задания</a:t>
            </a:r>
            <a:r>
              <a:rPr lang="ru-RU" sz="2800" dirty="0" smtClean="0">
                <a:latin typeface="Arial Black" panose="020B0A04020102020204" pitchFamily="34" charset="0"/>
              </a:rPr>
              <a:t>.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pic>
        <p:nvPicPr>
          <p:cNvPr id="10" name="Picture 2" descr="&amp;ucy;&amp;chcy;&amp;iecy;&amp;ncy;&amp;icy;&amp;kcy;&amp;icy; &amp;ncy;&amp;acy; &amp;ecy;&amp;kcy;&amp;zcy;&amp;acy;&amp;mcy;&amp;iecy;&amp;ncy;&amp;ie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420888"/>
            <a:ext cx="4357148" cy="393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23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 txBox="1">
            <a:spLocks/>
          </p:cNvSpPr>
          <p:nvPr/>
        </p:nvSpPr>
        <p:spPr>
          <a:xfrm>
            <a:off x="1475656" y="214290"/>
            <a:ext cx="7488832" cy="1143000"/>
          </a:xfrm>
          <a:prstGeom prst="rect">
            <a:avLst/>
          </a:prstGeom>
          <a:solidFill>
            <a:srgbClr val="92D050"/>
          </a:solidFill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defRPr/>
            </a:pPr>
            <a:r>
              <a:rPr lang="ru-RU" sz="3600" dirty="0">
                <a:latin typeface="Arial Black" panose="020B0A04020102020204" pitchFamily="34" charset="0"/>
              </a:rPr>
              <a:t>ГИА </a:t>
            </a:r>
            <a:r>
              <a:rPr lang="ru-RU" sz="3600" dirty="0" smtClean="0">
                <a:latin typeface="Arial Black" panose="020B0A04020102020204" pitchFamily="34" charset="0"/>
              </a:rPr>
              <a:t>2017, это -</a:t>
            </a:r>
            <a:endParaRPr kumimoji="0" lang="ru-RU" sz="36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556792"/>
            <a:ext cx="9036496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 smtClean="0">
                <a:latin typeface="Arial Black" panose="020B0A04020102020204" pitchFamily="34" charset="0"/>
              </a:rPr>
              <a:t>обязательные </a:t>
            </a:r>
            <a:r>
              <a:rPr lang="ru-RU" sz="2800" u="sng" dirty="0">
                <a:latin typeface="Arial Black" panose="020B0A04020102020204" pitchFamily="34" charset="0"/>
              </a:rPr>
              <a:t>экзамены </a:t>
            </a:r>
            <a:endParaRPr lang="ru-RU" sz="2800" u="sng" dirty="0" smtClean="0">
              <a:latin typeface="Arial Black" panose="020B0A04020102020204" pitchFamily="34" charset="0"/>
            </a:endParaRPr>
          </a:p>
          <a:p>
            <a:pPr algn="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по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русскому языку и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математике;</a:t>
            </a:r>
            <a:r>
              <a:rPr lang="ru-RU" sz="3200" dirty="0" smtClean="0"/>
              <a:t> </a:t>
            </a:r>
          </a:p>
          <a:p>
            <a:endParaRPr lang="ru-RU" sz="800" dirty="0"/>
          </a:p>
          <a:p>
            <a:pPr algn="just"/>
            <a:r>
              <a:rPr lang="ru-RU" sz="2800" u="sng" dirty="0" smtClean="0">
                <a:latin typeface="Arial Black" panose="020B0A04020102020204" pitchFamily="34" charset="0"/>
              </a:rPr>
              <a:t>экзамены </a:t>
            </a:r>
            <a:r>
              <a:rPr lang="ru-RU" sz="2800" u="sng" dirty="0">
                <a:latin typeface="Arial Black" panose="020B0A04020102020204" pitchFamily="34" charset="0"/>
              </a:rPr>
              <a:t>по выбору </a:t>
            </a:r>
            <a:r>
              <a:rPr lang="ru-RU" sz="2800" dirty="0">
                <a:latin typeface="Arial Black" panose="020B0A04020102020204" pitchFamily="34" charset="0"/>
              </a:rPr>
              <a:t>обучающегося </a:t>
            </a:r>
            <a:r>
              <a:rPr lang="ru-RU" sz="2800" u="sng" dirty="0" smtClean="0">
                <a:latin typeface="Arial Black" panose="020B0A04020102020204" pitchFamily="34" charset="0"/>
              </a:rPr>
              <a:t>ПО ДВУМ</a:t>
            </a:r>
            <a:r>
              <a:rPr lang="ru-RU" sz="2800" dirty="0" smtClean="0">
                <a:latin typeface="Arial Black" panose="020B0A04020102020204" pitchFamily="34" charset="0"/>
              </a:rPr>
              <a:t> учебным </a:t>
            </a:r>
            <a:r>
              <a:rPr lang="ru-RU" sz="2800" dirty="0">
                <a:latin typeface="Arial Black" panose="020B0A04020102020204" pitchFamily="34" charset="0"/>
              </a:rPr>
              <a:t>предметам из числа учебных предметов</a:t>
            </a:r>
            <a:r>
              <a:rPr lang="ru-RU" sz="2800" dirty="0"/>
              <a:t>: </a:t>
            </a:r>
            <a:endParaRPr lang="ru-RU" sz="2800" dirty="0" smtClean="0"/>
          </a:p>
          <a:p>
            <a:pPr algn="r"/>
            <a:r>
              <a:rPr lang="ru-RU" sz="295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физика</a:t>
            </a:r>
            <a:r>
              <a:rPr lang="ru-RU" sz="295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, химия, биология, литература, география, история, обществознание, иностранные языки (английский, французский, немецкий и испанский языки), информатика и информационно-коммуникационные технологии (ИКТ).</a:t>
            </a:r>
          </a:p>
        </p:txBody>
      </p:sp>
      <p:pic>
        <p:nvPicPr>
          <p:cNvPr id="5" name="Рисунок 4" descr="http://img-fotki.yandex.ru/get/5812/119528728.cc8/0_a1349_73cd9ad2_X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1415"/>
            <a:ext cx="1285875" cy="1285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OffAxis1Right"/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9049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500166" y="214290"/>
            <a:ext cx="7643834" cy="1143000"/>
          </a:xfrm>
          <a:solidFill>
            <a:srgbClr val="92D050"/>
          </a:solidFill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rtlCol="0">
            <a:noAutofit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3200" dirty="0" smtClean="0">
                <a:latin typeface="Arial Black" panose="020B0A04020102020204" pitchFamily="34" charset="0"/>
              </a:rPr>
              <a:t>Формы </a:t>
            </a:r>
            <a:r>
              <a:rPr lang="ru-RU" sz="3200" dirty="0">
                <a:latin typeface="Arial Black" panose="020B0A04020102020204" pitchFamily="34" charset="0"/>
              </a:rPr>
              <a:t>проведения ГИА:</a:t>
            </a:r>
            <a:br>
              <a:rPr lang="ru-RU" sz="3200" dirty="0">
                <a:latin typeface="Arial Black" panose="020B0A04020102020204" pitchFamily="34" charset="0"/>
              </a:rPr>
            </a:b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643063"/>
            <a:ext cx="571500" cy="2143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14375" y="1643063"/>
            <a:ext cx="8429625" cy="21431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9" name="Рисунок 8" descr="http://img-fotki.yandex.ru/get/5812/119528728.cc8/0_a1349_73cd9ad2_X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14290"/>
            <a:ext cx="1285875" cy="1285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OffAxis1Right"/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23528" y="1785937"/>
            <a:ext cx="8640960" cy="5016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Arial Black" panose="020B0A04020102020204" pitchFamily="34" charset="0"/>
              </a:rPr>
              <a:t>1. </a:t>
            </a:r>
            <a:r>
              <a:rPr lang="ru-RU" sz="3200" u="sng" dirty="0" smtClean="0">
                <a:latin typeface="Arial Black" panose="020B0A04020102020204" pitchFamily="34" charset="0"/>
              </a:rPr>
              <a:t>ОСНОВНОЙ ГОСУДАРСТВЕННЫЙ ЭКЗАМЕН</a:t>
            </a:r>
            <a:r>
              <a:rPr lang="ru-RU" sz="3200" dirty="0" smtClean="0">
                <a:latin typeface="Arial Black" panose="020B0A04020102020204" pitchFamily="34" charset="0"/>
              </a:rPr>
              <a:t> </a:t>
            </a:r>
            <a:r>
              <a:rPr lang="ru-RU" sz="3200" b="1" dirty="0" smtClean="0">
                <a:latin typeface="Arial Black" panose="020B0A04020102020204" pitchFamily="34" charset="0"/>
              </a:rPr>
              <a:t>(ОГЭ</a:t>
            </a:r>
            <a:r>
              <a:rPr lang="ru-RU" sz="3200" b="1" dirty="0">
                <a:latin typeface="Arial Black" panose="020B0A04020102020204" pitchFamily="34" charset="0"/>
              </a:rPr>
              <a:t>) с использованием контрольных измерительных </a:t>
            </a:r>
            <a:r>
              <a:rPr lang="ru-RU" sz="3200" b="1" dirty="0" smtClean="0">
                <a:latin typeface="Arial Black" panose="020B0A04020102020204" pitchFamily="34" charset="0"/>
              </a:rPr>
              <a:t>материалов</a:t>
            </a:r>
            <a:r>
              <a:rPr lang="ru-RU" sz="3200" b="1" dirty="0">
                <a:latin typeface="Arial Black" panose="020B0A04020102020204" pitchFamily="34" charset="0"/>
              </a:rPr>
              <a:t> </a:t>
            </a:r>
            <a:r>
              <a:rPr lang="ru-RU" sz="3200" b="1" dirty="0" smtClean="0">
                <a:latin typeface="Arial Black" panose="020B0A04020102020204" pitchFamily="34" charset="0"/>
              </a:rPr>
              <a:t>(КИМ). </a:t>
            </a:r>
            <a:endParaRPr lang="ru-RU" sz="3200" b="1" dirty="0">
              <a:latin typeface="Arial Black" panose="020B0A04020102020204" pitchFamily="34" charset="0"/>
            </a:endParaRPr>
          </a:p>
          <a:p>
            <a:pPr algn="just"/>
            <a:endParaRPr lang="ru-RU" sz="3200" dirty="0" smtClean="0">
              <a:latin typeface="Arial Black" panose="020B0A04020102020204" pitchFamily="34" charset="0"/>
            </a:endParaRPr>
          </a:p>
          <a:p>
            <a:pPr algn="just"/>
            <a:r>
              <a:rPr lang="ru-RU" sz="3200" u="sng" dirty="0" smtClean="0">
                <a:latin typeface="Arial Black" panose="020B0A04020102020204" pitchFamily="34" charset="0"/>
              </a:rPr>
              <a:t>2.ГОСУДАРСТВЕННЫЙ ВЫПУСКНОЙ ЭКЗАМЕН</a:t>
            </a:r>
            <a:r>
              <a:rPr lang="ru-RU" sz="3200" dirty="0" smtClean="0">
                <a:latin typeface="Arial Black" panose="020B0A04020102020204" pitchFamily="34" charset="0"/>
              </a:rPr>
              <a:t> (ГВЭ) в </a:t>
            </a:r>
            <a:r>
              <a:rPr lang="ru-RU" sz="3200" dirty="0">
                <a:latin typeface="Arial Black" panose="020B0A04020102020204" pitchFamily="34" charset="0"/>
              </a:rPr>
              <a:t>форме письменных и устных экзаменов с </a:t>
            </a:r>
            <a:r>
              <a:rPr lang="ru-RU" sz="3200" dirty="0" smtClean="0">
                <a:latin typeface="Arial Black" panose="020B0A04020102020204" pitchFamily="34" charset="0"/>
              </a:rPr>
              <a:t>использованием </a:t>
            </a:r>
            <a:r>
              <a:rPr lang="ru-RU" sz="3200" dirty="0">
                <a:latin typeface="Arial Black" panose="020B0A04020102020204" pitchFamily="34" charset="0"/>
              </a:rPr>
              <a:t>текстов, тем, заданий, </a:t>
            </a:r>
            <a:r>
              <a:rPr lang="ru-RU" sz="3200" dirty="0" smtClean="0">
                <a:latin typeface="Arial Black" panose="020B0A04020102020204" pitchFamily="34" charset="0"/>
              </a:rPr>
              <a:t>билетов.</a:t>
            </a:r>
            <a:endParaRPr lang="ru-RU" sz="3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91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85852" y="291743"/>
            <a:ext cx="7715304" cy="1143000"/>
          </a:xfrm>
          <a:solidFill>
            <a:srgbClr val="92D050"/>
          </a:solidFill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rtlCol="0">
            <a:noAutofit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Допускаются к ГИА у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чащиеся: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643063"/>
            <a:ext cx="571500" cy="2143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14375" y="1643063"/>
            <a:ext cx="8429625" cy="21431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2844" y="1857375"/>
            <a:ext cx="8821644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300" dirty="0" smtClean="0">
                <a:latin typeface="Arial Black" panose="020B0A04020102020204" pitchFamily="34" charset="0"/>
              </a:rPr>
              <a:t>-</a:t>
            </a:r>
            <a:r>
              <a:rPr lang="ru-RU" sz="2800" dirty="0" smtClean="0">
                <a:latin typeface="Arial Black" pitchFamily="34" charset="0"/>
              </a:rPr>
              <a:t>не </a:t>
            </a:r>
            <a:r>
              <a:rPr lang="ru-RU" sz="2800" dirty="0">
                <a:latin typeface="Arial Black" pitchFamily="34" charset="0"/>
              </a:rPr>
              <a:t>имеющие академической </a:t>
            </a:r>
            <a:r>
              <a:rPr lang="ru-RU" sz="2800" dirty="0" smtClean="0">
                <a:latin typeface="Arial Black" pitchFamily="34" charset="0"/>
              </a:rPr>
              <a:t>задолженности;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latin typeface="Arial Black" pitchFamily="34" charset="0"/>
              </a:rPr>
              <a:t>в </a:t>
            </a:r>
            <a:r>
              <a:rPr lang="ru-RU" sz="2800" dirty="0">
                <a:latin typeface="Arial Black" pitchFamily="34" charset="0"/>
              </a:rPr>
              <a:t>полном объеме выполнившие учебный </a:t>
            </a:r>
            <a:r>
              <a:rPr lang="ru-RU" sz="2800" dirty="0" smtClean="0">
                <a:latin typeface="Arial Black" pitchFamily="34" charset="0"/>
              </a:rPr>
              <a:t>план;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latin typeface="Arial Black" pitchFamily="34" charset="0"/>
              </a:rPr>
              <a:t>имеющие </a:t>
            </a:r>
            <a:r>
              <a:rPr lang="ru-RU" sz="2800" dirty="0">
                <a:latin typeface="Arial Black" pitchFamily="34" charset="0"/>
              </a:rPr>
              <a:t>годовые отметки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по всем учебным предметам учебного плана</a:t>
            </a:r>
            <a:r>
              <a:rPr lang="ru-RU" sz="2800" dirty="0">
                <a:latin typeface="Arial Black" pitchFamily="34" charset="0"/>
              </a:rPr>
              <a:t> за IX класс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не ниже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удовлетворительных</a:t>
            </a:r>
            <a:r>
              <a:rPr lang="ru-RU" sz="2800" dirty="0" smtClean="0">
                <a:latin typeface="Arial Black" pitchFamily="34" charset="0"/>
              </a:rPr>
              <a:t>.</a:t>
            </a:r>
          </a:p>
          <a:p>
            <a:pPr algn="just"/>
            <a:r>
              <a:rPr lang="ru-RU" sz="2800" dirty="0" smtClean="0">
                <a:latin typeface="Arial Black" pitchFamily="34" charset="0"/>
              </a:rPr>
              <a:t>	РЕШЕНИЕ О ДОПУСКЕ принимается педагогическим советом школы и оформляется приказом не позднее 23 мая 2017 года </a:t>
            </a:r>
          </a:p>
        </p:txBody>
      </p:sp>
      <p:pic>
        <p:nvPicPr>
          <p:cNvPr id="9" name="Рисунок 8" descr="http://img-fotki.yandex.ru/get/5812/119528728.cc8/0_a1349_73cd9ad2_X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14290"/>
            <a:ext cx="1285875" cy="1285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OffAxis1Right"/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1193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 txBox="1">
            <a:spLocks/>
          </p:cNvSpPr>
          <p:nvPr/>
        </p:nvSpPr>
        <p:spPr>
          <a:xfrm>
            <a:off x="1475656" y="226322"/>
            <a:ext cx="7488832" cy="1143000"/>
          </a:xfrm>
          <a:prstGeom prst="rect">
            <a:avLst/>
          </a:prstGeom>
          <a:solidFill>
            <a:srgbClr val="92D050"/>
          </a:solidFill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Освобождаются от ГИА в 2016-2017 учебном году:</a:t>
            </a:r>
            <a:endParaRPr kumimoji="0" lang="ru-RU" sz="28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0893" y="1599431"/>
            <a:ext cx="8793595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endParaRPr lang="ru-RU" sz="1000" dirty="0" smtClean="0">
              <a:latin typeface="Arial Black" panose="020B0A040201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latin typeface="Arial Black" panose="020B0A04020102020204" pitchFamily="34" charset="0"/>
              </a:rPr>
              <a:t>победители </a:t>
            </a:r>
            <a:r>
              <a:rPr lang="ru-RU" sz="2400" dirty="0">
                <a:latin typeface="Arial Black" panose="020B0A04020102020204" pitchFamily="34" charset="0"/>
              </a:rPr>
              <a:t>или </a:t>
            </a:r>
            <a:r>
              <a:rPr lang="ru-RU" sz="2400" dirty="0" smtClean="0">
                <a:latin typeface="Arial Black" panose="020B0A04020102020204" pitchFamily="34" charset="0"/>
              </a:rPr>
              <a:t>призеры </a:t>
            </a:r>
            <a:r>
              <a:rPr lang="ru-RU" sz="2400" dirty="0">
                <a:latin typeface="Arial Black" panose="020B0A04020102020204" pitchFamily="34" charset="0"/>
              </a:rPr>
              <a:t>заключительного этапа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всероссийской олимпиады школьников, 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342900" indent="-342900" algn="just">
              <a:buFontTx/>
              <a:buChar char="-"/>
            </a:pPr>
            <a:endParaRPr lang="ru-RU" sz="1200" dirty="0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члены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сборных команд Российской Федерации,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участвовавшие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в международных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олимпиадах, </a:t>
            </a:r>
            <a:r>
              <a:rPr lang="ru-RU" sz="2400" dirty="0" smtClean="0">
                <a:latin typeface="Arial Black" panose="020B0A04020102020204" pitchFamily="34" charset="0"/>
              </a:rPr>
              <a:t>в </a:t>
            </a:r>
            <a:r>
              <a:rPr lang="ru-RU" sz="2400" dirty="0">
                <a:latin typeface="Arial Black" panose="020B0A04020102020204" pitchFamily="34" charset="0"/>
              </a:rPr>
              <a:t>порядке, </a:t>
            </a:r>
            <a:r>
              <a:rPr lang="ru-RU" sz="2400" dirty="0" smtClean="0">
                <a:latin typeface="Arial Black" panose="020B0A04020102020204" pitchFamily="34" charset="0"/>
              </a:rPr>
              <a:t>установленном Министерством </a:t>
            </a:r>
            <a:r>
              <a:rPr lang="ru-RU" sz="2400" dirty="0">
                <a:latin typeface="Arial Black" panose="020B0A04020102020204" pitchFamily="34" charset="0"/>
              </a:rPr>
              <a:t>образования и науки Российской </a:t>
            </a:r>
            <a:r>
              <a:rPr lang="ru-RU" sz="2400" dirty="0" smtClean="0">
                <a:latin typeface="Arial Black" panose="020B0A04020102020204" pitchFamily="34" charset="0"/>
              </a:rPr>
              <a:t>Федерации. </a:t>
            </a:r>
            <a:endParaRPr lang="ru-RU" sz="2400" dirty="0" smtClean="0">
              <a:latin typeface="Arial Black" panose="020B0A04020102020204" pitchFamily="34" charset="0"/>
            </a:endParaRPr>
          </a:p>
          <a:p>
            <a:pPr algn="just"/>
            <a:endParaRPr lang="ru-RU" sz="2400" dirty="0" smtClean="0">
              <a:latin typeface="Arial Black" panose="020B0A04020102020204" pitchFamily="34" charset="0"/>
            </a:endParaRPr>
          </a:p>
          <a:p>
            <a:pPr algn="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Освобождаются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по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учебному предмету, соответствующему профилю</a:t>
            </a:r>
            <a:r>
              <a:rPr lang="ru-RU" sz="2400" dirty="0">
                <a:latin typeface="Arial Black" panose="020B0A04020102020204" pitchFamily="34" charset="0"/>
              </a:rPr>
              <a:t> всероссийской олимпиады школьников, международной олимпиады.</a:t>
            </a:r>
          </a:p>
        </p:txBody>
      </p:sp>
      <p:pic>
        <p:nvPicPr>
          <p:cNvPr id="6" name="Рисунок 5" descr="http://img-fotki.yandex.ru/get/5812/119528728.cc8/0_a1349_73cd9ad2_X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14290"/>
            <a:ext cx="1285875" cy="1285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OffAxis1Right"/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4025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3953</TotalTime>
  <Words>1151</Words>
  <Application>Microsoft Office PowerPoint</Application>
  <PresentationFormat>Экран (4:3)</PresentationFormat>
  <Paragraphs>332</Paragraphs>
  <Slides>37</Slides>
  <Notes>35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2" baseType="lpstr">
      <vt:lpstr>Arial</vt:lpstr>
      <vt:lpstr>Arial Black</vt:lpstr>
      <vt:lpstr>Calibri</vt:lpstr>
      <vt:lpstr>Times New Roman</vt:lpstr>
      <vt:lpstr>Тема Office</vt:lpstr>
      <vt:lpstr>   Администрация городского округа Сухой Лог Управление образования Администрации городского округа Сухой Лог  </vt:lpstr>
      <vt:lpstr>    Цель родительского собрания:  </vt:lpstr>
      <vt:lpstr>Обязанности родителей, определенные Законом Российской Федерации «Об образовании в Российской Федерации»,</vt:lpstr>
      <vt:lpstr>   Нормативные основания проведения ГИА:  </vt:lpstr>
      <vt:lpstr>   ГИА является ОБЯЗАТЕЛЬНОЙ  </vt:lpstr>
      <vt:lpstr>Презентация PowerPoint</vt:lpstr>
      <vt:lpstr>  Формы проведения ГИА: </vt:lpstr>
      <vt:lpstr>   Допускаются к ГИА учащиеся:  </vt:lpstr>
      <vt:lpstr>Презентация PowerPoint</vt:lpstr>
      <vt:lpstr>ГВЭ для детей с ОВЗ в 2017 году:</vt:lpstr>
      <vt:lpstr>Выпускник 2017 года:</vt:lpstr>
      <vt:lpstr>ГИА в 2017 году</vt:lpstr>
      <vt:lpstr>ГИА для выпускников с ОВЗ  в 2017 году</vt:lpstr>
      <vt:lpstr> ГИА 9 в 2017 году проводится в ППЭ: </vt:lpstr>
      <vt:lpstr> Обеспечивают проведение ГИА в ППЭ: </vt:lpstr>
      <vt:lpstr> ГИА (ОГЭ, ГВЭ): </vt:lpstr>
      <vt:lpstr>Используемые на ОГЭ (ГВЭ) средства:</vt:lpstr>
      <vt:lpstr>Продолжительность экзамена:</vt:lpstr>
      <vt:lpstr>Что не входит в продолжительность экзамена?</vt:lpstr>
      <vt:lpstr>Можно ли выходить из аудитории во время экзамена?</vt:lpstr>
      <vt:lpstr>Что запрещено обучающимся, лицам, находящимся в ППЭ,              во время проведения экзамена в ППЭ?</vt:lpstr>
      <vt:lpstr>Участник ГИА вправе:</vt:lpstr>
      <vt:lpstr>Не рассматриваются апелляции по вопросам:</vt:lpstr>
      <vt:lpstr>Особенности ГИА в 2017 году</vt:lpstr>
      <vt:lpstr>Повторно могут сдать экзамены в 2017 году:</vt:lpstr>
      <vt:lpstr> Сентябрьские сроки ГИА  </vt:lpstr>
      <vt:lpstr>Где можно ознакомиться с содержанием заданий по ОГЭ, ГВЭ 2017?</vt:lpstr>
      <vt:lpstr>Готовимся к ГИА 2017 года</vt:lpstr>
      <vt:lpstr> Рособрнадзор предупреждает: </vt:lpstr>
      <vt:lpstr>Готовимся к ГИА 2017 года</vt:lpstr>
      <vt:lpstr>Готовимся к ГИА 2017 года</vt:lpstr>
      <vt:lpstr>Как выставляются отметки в аттестате об основном общем образовании?</vt:lpstr>
      <vt:lpstr>Психологические рекомендации родителям выпускников</vt:lpstr>
      <vt:lpstr>Психологические рекомендации родителям выпускников</vt:lpstr>
      <vt:lpstr>Психологические рекомендации родителям выпускников</vt:lpstr>
      <vt:lpstr> Управление образования Администрации городского округа Сухой Лог </vt:lpstr>
      <vt:lpstr> Управление образования Администрации городского округа Сухой Лог </vt:lpstr>
    </vt:vector>
  </TitlesOfParts>
  <Company>Personal Computer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user6</dc:creator>
  <cp:lastModifiedBy>user3</cp:lastModifiedBy>
  <cp:revision>448</cp:revision>
  <cp:lastPrinted>2016-09-27T06:04:42Z</cp:lastPrinted>
  <dcterms:created xsi:type="dcterms:W3CDTF">2015-03-11T10:35:24Z</dcterms:created>
  <dcterms:modified xsi:type="dcterms:W3CDTF">2016-10-07T06:50:51Z</dcterms:modified>
</cp:coreProperties>
</file>